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sldIdLst>
    <p:sldId id="281" r:id="rId2"/>
    <p:sldId id="354" r:id="rId3"/>
    <p:sldId id="325" r:id="rId4"/>
    <p:sldId id="326" r:id="rId5"/>
    <p:sldId id="333" r:id="rId6"/>
    <p:sldId id="334" r:id="rId7"/>
    <p:sldId id="346" r:id="rId8"/>
    <p:sldId id="347" r:id="rId9"/>
    <p:sldId id="348" r:id="rId10"/>
    <p:sldId id="339" r:id="rId11"/>
    <p:sldId id="349" r:id="rId12"/>
    <p:sldId id="353" r:id="rId13"/>
    <p:sldId id="352" r:id="rId14"/>
    <p:sldId id="350" r:id="rId15"/>
    <p:sldId id="337" r:id="rId16"/>
    <p:sldId id="338" r:id="rId17"/>
    <p:sldId id="351" r:id="rId18"/>
    <p:sldId id="355" r:id="rId19"/>
    <p:sldId id="356" r:id="rId20"/>
    <p:sldId id="357" r:id="rId21"/>
    <p:sldId id="345" r:id="rId22"/>
    <p:sldId id="32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057"/>
    <a:srgbClr val="808EAC"/>
    <a:srgbClr val="C8A31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3" autoAdjust="0"/>
    <p:restoredTop sz="94629" autoAdjust="0"/>
  </p:normalViewPr>
  <p:slideViewPr>
    <p:cSldViewPr>
      <p:cViewPr>
        <p:scale>
          <a:sx n="70" d="100"/>
          <a:sy n="70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094854-CFFA-4E26-97EA-A099FF08DBA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F07FD6-9F0A-4D42-BCC0-598E8F80F128}">
      <dgm:prSet custT="1"/>
      <dgm:spPr>
        <a:solidFill>
          <a:srgbClr val="355074"/>
        </a:solidFill>
      </dgm:spPr>
      <dgm:t>
        <a:bodyPr/>
        <a:lstStyle/>
        <a:p>
          <a:pPr rtl="0"/>
          <a:r>
            <a:rPr lang="en-US" sz="2400" dirty="0" smtClean="0"/>
            <a:t>High Performance Technical Computing (HPTC)</a:t>
          </a:r>
          <a:endParaRPr lang="en-US" sz="2400" dirty="0"/>
        </a:p>
      </dgm:t>
    </dgm:pt>
    <dgm:pt modelId="{87080A0C-48D9-4C8D-AECF-FD5564125175}" type="parTrans" cxnId="{C88C8D37-E5D6-4AB4-9457-DF75C3020692}">
      <dgm:prSet/>
      <dgm:spPr/>
      <dgm:t>
        <a:bodyPr/>
        <a:lstStyle/>
        <a:p>
          <a:endParaRPr lang="en-US"/>
        </a:p>
      </dgm:t>
    </dgm:pt>
    <dgm:pt modelId="{C4528F9D-1ACE-4F79-AEA5-AE397234554F}" type="sibTrans" cxnId="{C88C8D37-E5D6-4AB4-9457-DF75C3020692}">
      <dgm:prSet/>
      <dgm:spPr/>
      <dgm:t>
        <a:bodyPr/>
        <a:lstStyle/>
        <a:p>
          <a:endParaRPr lang="en-US"/>
        </a:p>
      </dgm:t>
    </dgm:pt>
    <dgm:pt modelId="{567012B7-4657-412B-BB69-E55D19E33F0B}">
      <dgm:prSet custT="1"/>
      <dgm:spPr/>
      <dgm:t>
        <a:bodyPr/>
        <a:lstStyle/>
        <a:p>
          <a:pPr rtl="0"/>
          <a:r>
            <a:rPr lang="en-US" sz="2400" dirty="0" smtClean="0"/>
            <a:t>Applications in science and engineering</a:t>
          </a:r>
          <a:endParaRPr lang="en-US" sz="2400" dirty="0"/>
        </a:p>
      </dgm:t>
    </dgm:pt>
    <dgm:pt modelId="{2E6FA5F8-649D-4E8B-9D4B-495290F6A0BB}" type="parTrans" cxnId="{7413FC2C-014E-4AF7-8BA8-610E779BAC3B}">
      <dgm:prSet/>
      <dgm:spPr/>
      <dgm:t>
        <a:bodyPr/>
        <a:lstStyle/>
        <a:p>
          <a:endParaRPr lang="en-US"/>
        </a:p>
      </dgm:t>
    </dgm:pt>
    <dgm:pt modelId="{26173CC2-8355-4E1F-9490-446D786F7B53}" type="sibTrans" cxnId="{7413FC2C-014E-4AF7-8BA8-610E779BAC3B}">
      <dgm:prSet/>
      <dgm:spPr/>
      <dgm:t>
        <a:bodyPr/>
        <a:lstStyle/>
        <a:p>
          <a:endParaRPr lang="en-US"/>
        </a:p>
      </dgm:t>
    </dgm:pt>
    <dgm:pt modelId="{485DE9AC-2F91-4ACF-A2BA-6404052CAC5F}">
      <dgm:prSet custT="1"/>
      <dgm:spPr/>
      <dgm:t>
        <a:bodyPr/>
        <a:lstStyle/>
        <a:p>
          <a:pPr rtl="0"/>
          <a:r>
            <a:rPr lang="en-US" sz="2400" dirty="0" smtClean="0"/>
            <a:t>Top markets: academia, government labs, defense, manufacturing, bio/life science, oil/gas exploration</a:t>
          </a:r>
          <a:endParaRPr lang="en-US" sz="2400" dirty="0"/>
        </a:p>
      </dgm:t>
    </dgm:pt>
    <dgm:pt modelId="{6DF1DB3C-F722-4A8F-959F-D8D8DC22CFFF}" type="parTrans" cxnId="{3187F951-BCD9-420F-9CB4-EB4ABCE0044A}">
      <dgm:prSet/>
      <dgm:spPr/>
      <dgm:t>
        <a:bodyPr/>
        <a:lstStyle/>
        <a:p>
          <a:endParaRPr lang="en-US"/>
        </a:p>
      </dgm:t>
    </dgm:pt>
    <dgm:pt modelId="{40D0A2A7-A82C-453A-9832-BF5BB8274D2A}" type="sibTrans" cxnId="{3187F951-BCD9-420F-9CB4-EB4ABCE0044A}">
      <dgm:prSet/>
      <dgm:spPr/>
      <dgm:t>
        <a:bodyPr/>
        <a:lstStyle/>
        <a:p>
          <a:endParaRPr lang="en-US"/>
        </a:p>
      </dgm:t>
    </dgm:pt>
    <dgm:pt modelId="{783D84F2-F106-4108-8AEE-C977FDB3CAFB}">
      <dgm:prSet custT="1"/>
      <dgm:spPr>
        <a:solidFill>
          <a:srgbClr val="355074"/>
        </a:solidFill>
      </dgm:spPr>
      <dgm:t>
        <a:bodyPr/>
        <a:lstStyle/>
        <a:p>
          <a:pPr rtl="0"/>
          <a:r>
            <a:rPr lang="en-US" sz="2400" dirty="0" smtClean="0"/>
            <a:t>High Performance Business Computing (HPBC)</a:t>
          </a:r>
          <a:endParaRPr lang="en-US" sz="2400" dirty="0"/>
        </a:p>
      </dgm:t>
    </dgm:pt>
    <dgm:pt modelId="{A96CD80D-8047-4096-AEE5-3A9E080DA76E}" type="parTrans" cxnId="{2C12B739-7B3D-430D-8AB7-060EE5602407}">
      <dgm:prSet/>
      <dgm:spPr/>
      <dgm:t>
        <a:bodyPr/>
        <a:lstStyle/>
        <a:p>
          <a:endParaRPr lang="en-US"/>
        </a:p>
      </dgm:t>
    </dgm:pt>
    <dgm:pt modelId="{9F485DD4-B3B1-48A1-AA09-36E7CE7D7EFE}" type="sibTrans" cxnId="{2C12B739-7B3D-430D-8AB7-060EE5602407}">
      <dgm:prSet/>
      <dgm:spPr/>
      <dgm:t>
        <a:bodyPr/>
        <a:lstStyle/>
        <a:p>
          <a:endParaRPr lang="en-US"/>
        </a:p>
      </dgm:t>
    </dgm:pt>
    <dgm:pt modelId="{36B2F664-C9D3-4D01-9334-2AB43FA11291}">
      <dgm:prSet custT="1"/>
      <dgm:spPr/>
      <dgm:t>
        <a:bodyPr/>
        <a:lstStyle/>
        <a:p>
          <a:pPr rtl="0"/>
          <a:r>
            <a:rPr lang="en-US" sz="2400" dirty="0" smtClean="0"/>
            <a:t>Applications include trading, pricing, risk management, logistics, fraud detection, online games, analytics, …</a:t>
          </a:r>
          <a:endParaRPr lang="en-US" sz="2400" dirty="0"/>
        </a:p>
      </dgm:t>
    </dgm:pt>
    <dgm:pt modelId="{7AE0C3FF-A4B8-4C29-94B9-C204871CC34F}" type="parTrans" cxnId="{282B1073-0739-457B-9E5B-5B3A70460122}">
      <dgm:prSet/>
      <dgm:spPr/>
      <dgm:t>
        <a:bodyPr/>
        <a:lstStyle/>
        <a:p>
          <a:endParaRPr lang="en-US"/>
        </a:p>
      </dgm:t>
    </dgm:pt>
    <dgm:pt modelId="{6277BD10-2865-42D6-AED9-E26FCC4D6449}" type="sibTrans" cxnId="{282B1073-0739-457B-9E5B-5B3A70460122}">
      <dgm:prSet/>
      <dgm:spPr/>
      <dgm:t>
        <a:bodyPr/>
        <a:lstStyle/>
        <a:p>
          <a:endParaRPr lang="en-US"/>
        </a:p>
      </dgm:t>
    </dgm:pt>
    <dgm:pt modelId="{D76AFF5A-D558-40FE-ADB0-83AE4F4B0F55}">
      <dgm:prSet custT="1"/>
      <dgm:spPr/>
      <dgm:t>
        <a:bodyPr/>
        <a:lstStyle/>
        <a:p>
          <a:pPr rtl="0"/>
          <a:r>
            <a:rPr lang="en-US" sz="2400" dirty="0" smtClean="0"/>
            <a:t>Top markets: financial services, ultrascale internet, online games, retail, entertainment</a:t>
          </a:r>
          <a:endParaRPr lang="en-US" sz="2400" dirty="0"/>
        </a:p>
      </dgm:t>
    </dgm:pt>
    <dgm:pt modelId="{D03174F4-6D8E-409D-BE17-76AF41BED2F3}" type="parTrans" cxnId="{C3BF69CD-CFE5-447A-8222-0DF9C8569D7E}">
      <dgm:prSet/>
      <dgm:spPr/>
      <dgm:t>
        <a:bodyPr/>
        <a:lstStyle/>
        <a:p>
          <a:endParaRPr lang="en-US"/>
        </a:p>
      </dgm:t>
    </dgm:pt>
    <dgm:pt modelId="{BD2A27DB-B081-4221-97F2-1E1FE7593308}" type="sibTrans" cxnId="{C3BF69CD-CFE5-447A-8222-0DF9C8569D7E}">
      <dgm:prSet/>
      <dgm:spPr/>
      <dgm:t>
        <a:bodyPr/>
        <a:lstStyle/>
        <a:p>
          <a:endParaRPr lang="en-US"/>
        </a:p>
      </dgm:t>
    </dgm:pt>
    <dgm:pt modelId="{71B5245E-D8F1-499D-B58B-506D994B0ADC}" type="pres">
      <dgm:prSet presAssocID="{A2094854-CFFA-4E26-97EA-A099FF08DB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A91F53-781C-41FD-9657-00457C74C511}" type="pres">
      <dgm:prSet presAssocID="{BAF07FD6-9F0A-4D42-BCC0-598E8F80F12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E179C-4DD1-477F-9862-7B1424B1922F}" type="pres">
      <dgm:prSet presAssocID="{BAF07FD6-9F0A-4D42-BCC0-598E8F80F12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78545-661D-4C69-8296-F9CA29724BB0}" type="pres">
      <dgm:prSet presAssocID="{783D84F2-F106-4108-8AEE-C977FDB3CAF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99DBC-F7DA-49B5-B455-CDD357329BF7}" type="pres">
      <dgm:prSet presAssocID="{783D84F2-F106-4108-8AEE-C977FDB3CAF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12B739-7B3D-430D-8AB7-060EE5602407}" srcId="{A2094854-CFFA-4E26-97EA-A099FF08DBA0}" destId="{783D84F2-F106-4108-8AEE-C977FDB3CAFB}" srcOrd="1" destOrd="0" parTransId="{A96CD80D-8047-4096-AEE5-3A9E080DA76E}" sibTransId="{9F485DD4-B3B1-48A1-AA09-36E7CE7D7EFE}"/>
    <dgm:cxn modelId="{E4B102A1-F48E-4B5A-923A-73F719692D67}" type="presOf" srcId="{783D84F2-F106-4108-8AEE-C977FDB3CAFB}" destId="{90278545-661D-4C69-8296-F9CA29724BB0}" srcOrd="0" destOrd="0" presId="urn:microsoft.com/office/officeart/2005/8/layout/vList2"/>
    <dgm:cxn modelId="{A478933B-2C44-4153-85BE-6B12B3735B26}" type="presOf" srcId="{A2094854-CFFA-4E26-97EA-A099FF08DBA0}" destId="{71B5245E-D8F1-499D-B58B-506D994B0ADC}" srcOrd="0" destOrd="0" presId="urn:microsoft.com/office/officeart/2005/8/layout/vList2"/>
    <dgm:cxn modelId="{755E5B33-419C-4D1B-8660-7F0C420E2875}" type="presOf" srcId="{BAF07FD6-9F0A-4D42-BCC0-598E8F80F128}" destId="{7EA91F53-781C-41FD-9657-00457C74C511}" srcOrd="0" destOrd="0" presId="urn:microsoft.com/office/officeart/2005/8/layout/vList2"/>
    <dgm:cxn modelId="{C3BF69CD-CFE5-447A-8222-0DF9C8569D7E}" srcId="{783D84F2-F106-4108-8AEE-C977FDB3CAFB}" destId="{D76AFF5A-D558-40FE-ADB0-83AE4F4B0F55}" srcOrd="1" destOrd="0" parTransId="{D03174F4-6D8E-409D-BE17-76AF41BED2F3}" sibTransId="{BD2A27DB-B081-4221-97F2-1E1FE7593308}"/>
    <dgm:cxn modelId="{C88C8D37-E5D6-4AB4-9457-DF75C3020692}" srcId="{A2094854-CFFA-4E26-97EA-A099FF08DBA0}" destId="{BAF07FD6-9F0A-4D42-BCC0-598E8F80F128}" srcOrd="0" destOrd="0" parTransId="{87080A0C-48D9-4C8D-AECF-FD5564125175}" sibTransId="{C4528F9D-1ACE-4F79-AEA5-AE397234554F}"/>
    <dgm:cxn modelId="{3187F951-BCD9-420F-9CB4-EB4ABCE0044A}" srcId="{BAF07FD6-9F0A-4D42-BCC0-598E8F80F128}" destId="{485DE9AC-2F91-4ACF-A2BA-6404052CAC5F}" srcOrd="1" destOrd="0" parTransId="{6DF1DB3C-F722-4A8F-959F-D8D8DC22CFFF}" sibTransId="{40D0A2A7-A82C-453A-9832-BF5BB8274D2A}"/>
    <dgm:cxn modelId="{4AF3C020-8616-4903-B44D-87F430DB1501}" type="presOf" srcId="{36B2F664-C9D3-4D01-9334-2AB43FA11291}" destId="{F4899DBC-F7DA-49B5-B455-CDD357329BF7}" srcOrd="0" destOrd="0" presId="urn:microsoft.com/office/officeart/2005/8/layout/vList2"/>
    <dgm:cxn modelId="{7413FC2C-014E-4AF7-8BA8-610E779BAC3B}" srcId="{BAF07FD6-9F0A-4D42-BCC0-598E8F80F128}" destId="{567012B7-4657-412B-BB69-E55D19E33F0B}" srcOrd="0" destOrd="0" parTransId="{2E6FA5F8-649D-4E8B-9D4B-495290F6A0BB}" sibTransId="{26173CC2-8355-4E1F-9490-446D786F7B53}"/>
    <dgm:cxn modelId="{CD0E8C8D-312D-46BE-9564-DB84FEE2FFF7}" type="presOf" srcId="{D76AFF5A-D558-40FE-ADB0-83AE4F4B0F55}" destId="{F4899DBC-F7DA-49B5-B455-CDD357329BF7}" srcOrd="0" destOrd="1" presId="urn:microsoft.com/office/officeart/2005/8/layout/vList2"/>
    <dgm:cxn modelId="{221E0D65-23A3-41E5-8EF4-9969C9F3EE5A}" type="presOf" srcId="{485DE9AC-2F91-4ACF-A2BA-6404052CAC5F}" destId="{DBCE179C-4DD1-477F-9862-7B1424B1922F}" srcOrd="0" destOrd="1" presId="urn:microsoft.com/office/officeart/2005/8/layout/vList2"/>
    <dgm:cxn modelId="{A64DD4A4-E97C-4D0A-914A-7478A8414BD6}" type="presOf" srcId="{567012B7-4657-412B-BB69-E55D19E33F0B}" destId="{DBCE179C-4DD1-477F-9862-7B1424B1922F}" srcOrd="0" destOrd="0" presId="urn:microsoft.com/office/officeart/2005/8/layout/vList2"/>
    <dgm:cxn modelId="{282B1073-0739-457B-9E5B-5B3A70460122}" srcId="{783D84F2-F106-4108-8AEE-C977FDB3CAFB}" destId="{36B2F664-C9D3-4D01-9334-2AB43FA11291}" srcOrd="0" destOrd="0" parTransId="{7AE0C3FF-A4B8-4C29-94B9-C204871CC34F}" sibTransId="{6277BD10-2865-42D6-AED9-E26FCC4D6449}"/>
    <dgm:cxn modelId="{B963B9FF-140A-4131-B635-F2C7B23C092C}" type="presParOf" srcId="{71B5245E-D8F1-499D-B58B-506D994B0ADC}" destId="{7EA91F53-781C-41FD-9657-00457C74C511}" srcOrd="0" destOrd="0" presId="urn:microsoft.com/office/officeart/2005/8/layout/vList2"/>
    <dgm:cxn modelId="{D2C9A30F-E7D3-4B06-9F47-8515CD3CB841}" type="presParOf" srcId="{71B5245E-D8F1-499D-B58B-506D994B0ADC}" destId="{DBCE179C-4DD1-477F-9862-7B1424B1922F}" srcOrd="1" destOrd="0" presId="urn:microsoft.com/office/officeart/2005/8/layout/vList2"/>
    <dgm:cxn modelId="{83583500-172F-4F9E-B5B5-2BD36118CF61}" type="presParOf" srcId="{71B5245E-D8F1-499D-B58B-506D994B0ADC}" destId="{90278545-661D-4C69-8296-F9CA29724BB0}" srcOrd="2" destOrd="0" presId="urn:microsoft.com/office/officeart/2005/8/layout/vList2"/>
    <dgm:cxn modelId="{6061438F-57C9-4226-8BDB-06AFB8869F54}" type="presParOf" srcId="{71B5245E-D8F1-499D-B58B-506D994B0ADC}" destId="{F4899DBC-F7DA-49B5-B455-CDD357329BF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A91F53-781C-41FD-9657-00457C74C511}">
      <dsp:nvSpPr>
        <dsp:cNvPr id="0" name=""/>
        <dsp:cNvSpPr/>
      </dsp:nvSpPr>
      <dsp:spPr>
        <a:xfrm>
          <a:off x="0" y="34801"/>
          <a:ext cx="8229600" cy="767520"/>
        </a:xfrm>
        <a:prstGeom prst="roundRect">
          <a:avLst/>
        </a:prstGeom>
        <a:solidFill>
          <a:srgbClr val="3550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 Performance Technical Computing (HPTC)</a:t>
          </a:r>
          <a:endParaRPr lang="en-US" sz="2400" kern="1200" dirty="0"/>
        </a:p>
      </dsp:txBody>
      <dsp:txXfrm>
        <a:off x="0" y="34801"/>
        <a:ext cx="8229600" cy="767520"/>
      </dsp:txXfrm>
    </dsp:sp>
    <dsp:sp modelId="{DBCE179C-4DD1-477F-9862-7B1424B1922F}">
      <dsp:nvSpPr>
        <dsp:cNvPr id="0" name=""/>
        <dsp:cNvSpPr/>
      </dsp:nvSpPr>
      <dsp:spPr>
        <a:xfrm>
          <a:off x="0" y="802321"/>
          <a:ext cx="8229600" cy="108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Applications in science and engineering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Top markets: academia, government labs, defense, manufacturing, bio/life science, oil/gas exploration</a:t>
          </a:r>
          <a:endParaRPr lang="en-US" sz="2400" kern="1200" dirty="0"/>
        </a:p>
      </dsp:txBody>
      <dsp:txXfrm>
        <a:off x="0" y="802321"/>
        <a:ext cx="8229600" cy="1082092"/>
      </dsp:txXfrm>
    </dsp:sp>
    <dsp:sp modelId="{90278545-661D-4C69-8296-F9CA29724BB0}">
      <dsp:nvSpPr>
        <dsp:cNvPr id="0" name=""/>
        <dsp:cNvSpPr/>
      </dsp:nvSpPr>
      <dsp:spPr>
        <a:xfrm>
          <a:off x="0" y="1884414"/>
          <a:ext cx="8229600" cy="767520"/>
        </a:xfrm>
        <a:prstGeom prst="roundRect">
          <a:avLst/>
        </a:prstGeom>
        <a:solidFill>
          <a:srgbClr val="3550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 Performance Business Computing (HPBC)</a:t>
          </a:r>
          <a:endParaRPr lang="en-US" sz="2400" kern="1200" dirty="0"/>
        </a:p>
      </dsp:txBody>
      <dsp:txXfrm>
        <a:off x="0" y="1884414"/>
        <a:ext cx="8229600" cy="767520"/>
      </dsp:txXfrm>
    </dsp:sp>
    <dsp:sp modelId="{F4899DBC-F7DA-49B5-B455-CDD357329BF7}">
      <dsp:nvSpPr>
        <dsp:cNvPr id="0" name=""/>
        <dsp:cNvSpPr/>
      </dsp:nvSpPr>
      <dsp:spPr>
        <a:xfrm>
          <a:off x="0" y="2651934"/>
          <a:ext cx="8229600" cy="1400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Applications include trading, pricing, risk management, logistics, fraud detection, online games, analytics, …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Top markets: financial services, ultrascale internet, online games, retail, entertainment</a:t>
          </a:r>
          <a:endParaRPr lang="en-US" sz="2400" kern="1200" dirty="0"/>
        </a:p>
      </dsp:txBody>
      <dsp:txXfrm>
        <a:off x="0" y="2651934"/>
        <a:ext cx="8229600" cy="1400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24BCA-1BF5-4A12-8E0C-4DB027BD1FD6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4C542-19AF-4E43-AC24-9E947BA5F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670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9DA91-2404-4DA6-8D86-19D13AA8DD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9DA91-2404-4DA6-8D86-19D13AA8DD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4C542-19AF-4E43-AC24-9E947BA5F5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49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360_logo_053101_R1_OL_CMY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2753663"/>
            <a:ext cx="6448425" cy="174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4473"/>
            <a:ext cx="7772400" cy="1921701"/>
          </a:xfrm>
        </p:spPr>
        <p:txBody>
          <a:bodyPr/>
          <a:lstStyle>
            <a:lvl1pPr>
              <a:defRPr b="1" cap="none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3337" y="5403274"/>
            <a:ext cx="6957327" cy="728656"/>
          </a:xfrm>
        </p:spPr>
        <p:txBody>
          <a:bodyPr/>
          <a:lstStyle>
            <a:lvl1pPr marL="0" indent="0" algn="ctr">
              <a:buNone/>
              <a:defRPr>
                <a:solidFill>
                  <a:srgbClr val="3550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D04B6E-04B1-8641-8102-ECAED25F738A}" type="datetime1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418240-C86C-B444-AF86-E2B0C3BA3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59B92F-B445-DA4A-A4DA-0E733CA9163C}" type="datetime1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FA2531-3A92-E448-A1C1-38492FDFC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859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288"/>
            <a:ext cx="8229600" cy="823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BB99F5-85C7-CB4D-9AC6-E38273B76ED4}" type="datetime1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5409D5-2C2A-024B-9ABE-41C695B3E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7B6545-3737-EB4F-A558-3C6C3BF66791}" type="datetime1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FE0238-AC45-B948-B804-F8ACC7F6D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999AD4-E0F4-EF47-A248-9578401F3CF5}" type="datetime1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E964D3-8C87-CD49-85B3-B0B033209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657F24-F601-D449-B6D0-3C57DB10E934}" type="datetime1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44F841-C4B4-434B-A472-872F2CBC8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871D7F-523E-4240-8B30-9B2C50DD4B31}" type="datetime1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733131-8159-F24D-BBD5-09A941113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0E387E-F7BC-5547-92C3-F9DFFA8DA4D7}" type="datetime1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FA067F-B41A-BA42-809A-F047A5E1E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6519B3-952D-544F-9CA0-704069C272B5}" type="datetime1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216D79-DEEE-414A-90D6-38C18B15C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5000"/>
                <a:lumOff val="75000"/>
              </a:schemeClr>
            </a:gs>
            <a:gs pos="100000">
              <a:srgbClr val="FFFF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95288"/>
            <a:ext cx="8229600" cy="95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8" name="Picture 8" descr="I360_logo_053101_R1_OL_CMYK.png"/>
          <p:cNvPicPr>
            <a:picLocks noChangeAspect="1"/>
          </p:cNvPicPr>
          <p:nvPr/>
        </p:nvPicPr>
        <p:blipFill>
          <a:blip r:embed="rId14" cstate="print"/>
          <a:srcRect l="-4248"/>
          <a:stretch>
            <a:fillRect/>
          </a:stretch>
        </p:blipFill>
        <p:spPr bwMode="auto">
          <a:xfrm>
            <a:off x="6896100" y="6238875"/>
            <a:ext cx="19558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15" cstate="print"/>
          <a:srcRect t="21623" r="32342"/>
          <a:stretch>
            <a:fillRect/>
          </a:stretch>
        </p:blipFill>
        <p:spPr bwMode="auto">
          <a:xfrm>
            <a:off x="7951787" y="0"/>
            <a:ext cx="1192213" cy="205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16" cstate="print"/>
          <a:srcRect t="17549" r="26252"/>
          <a:stretch>
            <a:fillRect/>
          </a:stretch>
        </p:blipFill>
        <p:spPr bwMode="auto">
          <a:xfrm>
            <a:off x="7089340" y="0"/>
            <a:ext cx="205466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17" cstate="print"/>
          <a:srcRect l="66936" b="67949"/>
          <a:stretch>
            <a:fillRect/>
          </a:stretch>
        </p:blipFill>
        <p:spPr bwMode="auto">
          <a:xfrm>
            <a:off x="0" y="5162139"/>
            <a:ext cx="1749435" cy="169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2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018061" cy="165417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355074"/>
                </a:solidFill>
              </a:rPr>
              <a:t>HPC Software in 2014</a:t>
            </a:r>
            <a:r>
              <a:rPr lang="en-US" sz="2800" dirty="0" smtClean="0">
                <a:solidFill>
                  <a:srgbClr val="355074"/>
                </a:solidFill>
              </a:rPr>
              <a:t/>
            </a:r>
            <a:br>
              <a:rPr lang="en-US" sz="2800" dirty="0" smtClean="0">
                <a:solidFill>
                  <a:srgbClr val="355074"/>
                </a:solidFill>
              </a:rPr>
            </a:br>
            <a:r>
              <a:rPr lang="en-US" sz="2400" b="0" dirty="0" smtClean="0">
                <a:solidFill>
                  <a:srgbClr val="355074"/>
                </a:solidFill>
              </a:rPr>
              <a:t>September 2014</a:t>
            </a:r>
            <a:r>
              <a:rPr lang="en-US" sz="2800" b="0" dirty="0" smtClean="0">
                <a:solidFill>
                  <a:srgbClr val="355074"/>
                </a:solidFill>
              </a:rPr>
              <a:t/>
            </a:r>
            <a:br>
              <a:rPr lang="en-US" sz="2800" b="0" dirty="0" smtClean="0">
                <a:solidFill>
                  <a:srgbClr val="355074"/>
                </a:solidFill>
              </a:rPr>
            </a:br>
            <a:endParaRPr lang="en-US" sz="4400" b="0" dirty="0">
              <a:solidFill>
                <a:srgbClr val="35507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021703"/>
            <a:ext cx="7848600" cy="115049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8A31B"/>
                </a:solidFill>
              </a:rPr>
              <a:t>Addison Snell, CEO</a:t>
            </a:r>
          </a:p>
          <a:p>
            <a:r>
              <a:rPr lang="en-US" sz="2400" b="1" dirty="0" smtClean="0">
                <a:solidFill>
                  <a:srgbClr val="C8A31B"/>
                </a:solidFill>
              </a:rPr>
              <a:t>addison</a:t>
            </a:r>
            <a:r>
              <a:rPr lang="en-US" sz="2400" b="1" dirty="0" smtClean="0">
                <a:solidFill>
                  <a:srgbClr val="C8A31B"/>
                </a:solidFill>
              </a:rPr>
              <a:t>@intersect360.com</a:t>
            </a:r>
            <a:endParaRPr lang="en-US" sz="2000" dirty="0">
              <a:solidFill>
                <a:srgbClr val="C8A3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Site Census: Applications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1371600"/>
            <a:ext cx="85391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mv="urn:schemas-microsoft-com:mac:vml" xmlns:ve="http://schemas.openxmlformats.org/markup-compatibility/2006" xmlns:mo="http://schemas.microsoft.com/office/mac/office/2008/main" val="0"/>
              </a:ext>
            </a:extLst>
          </a:blip>
          <a:srcRect t="8225" b="11170"/>
          <a:stretch>
            <a:fillRect/>
          </a:stretch>
        </p:blipFill>
        <p:spPr bwMode="auto">
          <a:xfrm>
            <a:off x="4490622" y="2362200"/>
            <a:ext cx="4647690" cy="37338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mv="urn:schemas-microsoft-com:mac:vml" xmlns:ve="http://schemas.openxmlformats.org/markup-compatibility/2006" xmlns:mo="http://schemas.microsoft.com/office/mac/office/2008/main" val="0"/>
              </a:ext>
            </a:extLst>
          </a:blip>
          <a:srcRect t="15998" r="4484" b="12740"/>
          <a:stretch>
            <a:fillRect/>
          </a:stretch>
        </p:blipFill>
        <p:spPr bwMode="auto">
          <a:xfrm>
            <a:off x="0" y="2362200"/>
            <a:ext cx="46482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Site Census: Applications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mv="urn:schemas-microsoft-com:mac:vml" xmlns:ve="http://schemas.openxmlformats.org/markup-compatibility/2006" xmlns:mo="http://schemas.microsoft.com/office/mac/office/2008/main" val="0"/>
              </a:ext>
            </a:extLst>
          </a:blip>
          <a:srcRect/>
          <a:stretch>
            <a:fillRect/>
          </a:stretch>
        </p:blipFill>
        <p:spPr bwMode="auto">
          <a:xfrm>
            <a:off x="870899" y="2057400"/>
            <a:ext cx="7282501" cy="409067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65246" y="1447800"/>
            <a:ext cx="6013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old"/>
                <a:ea typeface="Times New Roman" pitchFamily="18" charset="0"/>
                <a:cs typeface="Times New Roman" pitchFamily="18" charset="0"/>
              </a:rPr>
              <a:t>Figure 3. Supplier Type for Primary Applications, Total Sites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Italic"/>
                <a:ea typeface="Times New Roman" pitchFamily="18" charset="0"/>
                <a:cs typeface="Times New Roman" pitchFamily="18" charset="0"/>
              </a:rPr>
              <a:t>N=1,107 Mentions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Primary </a:t>
            </a:r>
            <a:r>
              <a:rPr lang="en-US" sz="3200" dirty="0" smtClean="0"/>
              <a:t>Middleware Reported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5943599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 = 1,252 mentions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1365"/>
            <a:ext cx="5181600" cy="51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7000" y="1219200"/>
            <a:ext cx="267841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a typeface="Calibri"/>
              </a:rPr>
              <a:t>&gt;300 </a:t>
            </a:r>
            <a:r>
              <a:rPr lang="en-US" dirty="0">
                <a:ea typeface="Calibri"/>
              </a:rPr>
              <a:t>unique </a:t>
            </a:r>
            <a:r>
              <a:rPr lang="en-US" dirty="0" smtClean="0">
                <a:ea typeface="Calibri"/>
              </a:rPr>
              <a:t>packages reported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64841" y="2209800"/>
            <a:ext cx="23749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ea typeface="Calibri"/>
              </a:rPr>
              <a:t>over half (62%) only mentioned</a:t>
            </a:r>
            <a:r>
              <a:rPr lang="en-US" dirty="0" smtClean="0">
                <a:ea typeface="Calibri"/>
              </a:rPr>
              <a:t> </a:t>
            </a:r>
            <a:r>
              <a:rPr lang="en-US" dirty="0">
                <a:ea typeface="Calibri"/>
              </a:rPr>
              <a:t>once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3593099"/>
            <a:ext cx="28956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Includes mathematical packages, e.g. </a:t>
            </a:r>
            <a:r>
              <a:rPr lang="en-US" dirty="0" err="1" smtClean="0"/>
              <a:t>Mathworks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912474"/>
            <a:ext cx="2884182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Academic bias, but strong across all segments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824833"/>
            <a:ext cx="20574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Everyone needs a compiler</a:t>
            </a:r>
            <a:endParaRPr lang="en-US" dirty="0"/>
          </a:p>
        </p:txBody>
      </p:sp>
      <p:cxnSp>
        <p:nvCxnSpPr>
          <p:cNvPr id="17" name="Straight Connector 16"/>
          <p:cNvCxnSpPr>
            <a:stCxn id="10" idx="0"/>
          </p:cNvCxnSpPr>
          <p:nvPr/>
        </p:nvCxnSpPr>
        <p:spPr>
          <a:xfrm flipV="1">
            <a:off x="1638300" y="4800601"/>
            <a:ext cx="38100" cy="1024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050" idx="3"/>
          </p:cNvCxnSpPr>
          <p:nvPr/>
        </p:nvCxnSpPr>
        <p:spPr>
          <a:xfrm flipH="1">
            <a:off x="4648201" y="3916265"/>
            <a:ext cx="1142999" cy="35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1"/>
          </p:cNvCxnSpPr>
          <p:nvPr/>
        </p:nvCxnSpPr>
        <p:spPr>
          <a:xfrm flipH="1" flipV="1">
            <a:off x="4495800" y="4495802"/>
            <a:ext cx="914400" cy="739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20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23912"/>
          </a:xfrm>
        </p:spPr>
        <p:txBody>
          <a:bodyPr/>
          <a:lstStyle/>
          <a:p>
            <a:r>
              <a:rPr lang="en-US" dirty="0" smtClean="0"/>
              <a:t>HPC </a:t>
            </a:r>
            <a:r>
              <a:rPr lang="en-US" dirty="0" smtClean="0"/>
              <a:t>Middleware  by Sector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6400800" cy="34347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4808560"/>
            <a:ext cx="77724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2000" dirty="0" smtClean="0"/>
              <a:t>Middleware </a:t>
            </a:r>
            <a:r>
              <a:rPr lang="en-US" sz="2000" dirty="0"/>
              <a:t>has a much broader target market than application software. </a:t>
            </a:r>
            <a:r>
              <a:rPr lang="en-US" sz="2000" dirty="0" smtClean="0"/>
              <a:t> Middleware </a:t>
            </a:r>
            <a:r>
              <a:rPr lang="en-US" sz="2000" dirty="0"/>
              <a:t>functionality, efficiency, and reliability impact every user of the computer system while an application impacts a subset of users, and sometimes only one user.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1295400"/>
            <a:ext cx="249480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b="1" dirty="0" smtClean="0">
                <a:solidFill>
                  <a:srgbClr val="002060"/>
                </a:solidFill>
              </a:rPr>
              <a:t>Very little middleware is developed </a:t>
            </a:r>
            <a:r>
              <a:rPr lang="en-US" sz="1600" b="1" dirty="0" smtClean="0">
                <a:solidFill>
                  <a:srgbClr val="002060"/>
                </a:solidFill>
              </a:rPr>
              <a:t>in-house</a:t>
            </a:r>
            <a:endParaRPr lang="en-US" sz="1600" b="1" dirty="0" smtClean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181600" y="1447800"/>
            <a:ext cx="9906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0" y="2209800"/>
            <a:ext cx="19050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b="1" dirty="0" smtClean="0">
                <a:solidFill>
                  <a:srgbClr val="002060"/>
                </a:solidFill>
              </a:rPr>
              <a:t>Middleware is still a focus of academic research and therefore, open-source middleware is very prevalent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5181600" y="2133600"/>
            <a:ext cx="16002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88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CFD Landscape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35242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4700" y="1307067"/>
            <a:ext cx="730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CFD Software by Source by Survey Year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Data: Much More than Hadoop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4531851"/>
            <a:ext cx="7950915" cy="14117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6538" marR="0" indent="-2365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solidFill>
                  <a:srgbClr val="355074"/>
                </a:solidFill>
                <a:latin typeface="Arial" pitchFamily="34" charset="0"/>
                <a:cs typeface="Arial" pitchFamily="34" charset="0"/>
              </a:rPr>
              <a:t>Big Data is predominantly in-house applications</a:t>
            </a:r>
          </a:p>
          <a:p>
            <a:pPr marL="236538" marR="0" indent="-2365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solidFill>
                  <a:srgbClr val="355074"/>
                </a:solidFill>
                <a:latin typeface="Arial" pitchFamily="34" charset="0"/>
                <a:cs typeface="Arial" pitchFamily="34" charset="0"/>
              </a:rPr>
              <a:t>Notable change from prior year: Non-HPC sites adopting more open-source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35507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787" y="1580155"/>
            <a:ext cx="8018329" cy="26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 Commercial HPC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18252"/>
            <a:ext cx="7438454" cy="573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6172200" y="4724400"/>
            <a:ext cx="297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Source: </a:t>
            </a:r>
            <a:r>
              <a:rPr lang="en-US" sz="1400" dirty="0" smtClean="0">
                <a:solidFill>
                  <a:srgbClr val="002060"/>
                </a:solidFill>
              </a:rPr>
              <a:t>“Solve. The </a:t>
            </a:r>
            <a:r>
              <a:rPr lang="en-US" sz="1400" dirty="0" smtClean="0">
                <a:solidFill>
                  <a:srgbClr val="002060"/>
                </a:solidFill>
              </a:rPr>
              <a:t>Exascale Effect: Benefits of Supercomputing Investment for U.S. Industry,” new report pending publication, with U.S. Council on Competitiveness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Scalability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705600" cy="487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914400" y="32766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6096000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Source: </a:t>
            </a:r>
            <a:r>
              <a:rPr lang="en-US" sz="1400" dirty="0" smtClean="0">
                <a:solidFill>
                  <a:srgbClr val="002060"/>
                </a:solidFill>
              </a:rPr>
              <a:t>“Solve. The </a:t>
            </a:r>
            <a:r>
              <a:rPr lang="en-US" sz="1400" dirty="0" smtClean="0">
                <a:solidFill>
                  <a:srgbClr val="002060"/>
                </a:solidFill>
              </a:rPr>
              <a:t>Exascale Effect: Benefits of Supercomputing Investment for U.S. Industry,” new report pending publication, with U.S. Council on Competitiveness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Multi-Core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696" y="1371600"/>
            <a:ext cx="791098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Many-Core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399" y="1371600"/>
            <a:ext cx="528075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 bwMode="auto">
          <a:xfrm>
            <a:off x="228600" y="1524000"/>
            <a:ext cx="3200400" cy="419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6538" marR="0" indent="-2365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solidFill>
                  <a:srgbClr val="355074"/>
                </a:solidFill>
                <a:latin typeface="Arial" pitchFamily="34" charset="0"/>
                <a:cs typeface="Arial" pitchFamily="34" charset="0"/>
              </a:rPr>
              <a:t>Accelerator penetration has almost doubled from previous year</a:t>
            </a:r>
            <a:endParaRPr lang="en-US" sz="2400" dirty="0" smtClean="0">
              <a:solidFill>
                <a:srgbClr val="355074"/>
              </a:solidFill>
              <a:latin typeface="Arial" pitchFamily="34" charset="0"/>
              <a:cs typeface="Arial" pitchFamily="34" charset="0"/>
            </a:endParaRPr>
          </a:p>
          <a:p>
            <a:pPr marL="236538" marR="0" indent="-2365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solidFill>
                  <a:srgbClr val="355074"/>
                </a:solidFill>
                <a:latin typeface="Arial" pitchFamily="34" charset="0"/>
                <a:cs typeface="Arial" pitchFamily="34" charset="0"/>
              </a:rPr>
              <a:t>Average number of accelerators configured per system has nearly tripled – 60 to 175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35507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0254"/>
            <a:ext cx="4040188" cy="639762"/>
          </a:xfrm>
        </p:spPr>
        <p:txBody>
          <a:bodyPr/>
          <a:lstStyle/>
          <a:p>
            <a:r>
              <a:rPr lang="en-US" dirty="0" smtClean="0"/>
              <a:t>Technical Computing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8010"/>
            <a:ext cx="4040188" cy="3798599"/>
          </a:xfrm>
        </p:spPr>
        <p:txBody>
          <a:bodyPr/>
          <a:lstStyle/>
          <a:p>
            <a:r>
              <a:rPr lang="en-US" dirty="0" smtClean="0"/>
              <a:t>Top-line missions: </a:t>
            </a:r>
          </a:p>
          <a:p>
            <a:pPr lvl="1"/>
            <a:r>
              <a:rPr lang="en-US" dirty="0" smtClean="0"/>
              <a:t>Find the oil</a:t>
            </a:r>
          </a:p>
          <a:p>
            <a:pPr lvl="1"/>
            <a:r>
              <a:rPr lang="en-US" dirty="0" smtClean="0"/>
              <a:t>Design the minivan</a:t>
            </a:r>
          </a:p>
          <a:p>
            <a:pPr lvl="1"/>
            <a:r>
              <a:rPr lang="en-US" dirty="0" smtClean="0"/>
              <a:t>Cure the disease</a:t>
            </a:r>
          </a:p>
          <a:p>
            <a:r>
              <a:rPr lang="en-US" dirty="0" smtClean="0"/>
              <a:t>Driven by price/performance</a:t>
            </a:r>
          </a:p>
          <a:p>
            <a:r>
              <a:rPr lang="en-US" dirty="0" smtClean="0"/>
              <a:t>Fast adoption of new technologies, algorithms, and approaches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60254"/>
            <a:ext cx="4041775" cy="639762"/>
          </a:xfrm>
        </p:spPr>
        <p:txBody>
          <a:bodyPr/>
          <a:lstStyle/>
          <a:p>
            <a:r>
              <a:rPr lang="en-US" dirty="0" smtClean="0"/>
              <a:t>Enterprise Computing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010"/>
            <a:ext cx="4111048" cy="3798599"/>
          </a:xfrm>
        </p:spPr>
        <p:txBody>
          <a:bodyPr/>
          <a:lstStyle/>
          <a:p>
            <a:r>
              <a:rPr lang="en-US" dirty="0" smtClean="0"/>
              <a:t>Keeps business running</a:t>
            </a:r>
          </a:p>
          <a:p>
            <a:pPr lvl="1"/>
            <a:r>
              <a:rPr lang="en-US" dirty="0" smtClean="0"/>
              <a:t>Communicate/collaborate</a:t>
            </a:r>
          </a:p>
          <a:p>
            <a:pPr lvl="1"/>
            <a:r>
              <a:rPr lang="en-US" dirty="0" smtClean="0"/>
              <a:t>Market and sell the product</a:t>
            </a:r>
          </a:p>
          <a:p>
            <a:pPr lvl="1"/>
            <a:r>
              <a:rPr lang="en-US" dirty="0" smtClean="0"/>
              <a:t>Accounting, HR, finance, …</a:t>
            </a:r>
          </a:p>
          <a:p>
            <a:r>
              <a:rPr lang="en-US" dirty="0" smtClean="0"/>
              <a:t>Driven by RAS: reliability, availability, serviceability</a:t>
            </a:r>
          </a:p>
          <a:p>
            <a:r>
              <a:rPr lang="en-US" dirty="0" smtClean="0"/>
              <a:t>Slow adoption of new technologies, algorithms, and approaches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95288"/>
            <a:ext cx="8229600" cy="959934"/>
          </a:xfrm>
        </p:spPr>
        <p:txBody>
          <a:bodyPr/>
          <a:lstStyle/>
          <a:p>
            <a:r>
              <a:rPr lang="en-US" dirty="0" smtClean="0"/>
              <a:t>Technical vs. Enterprise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Skills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 sets need to evolve</a:t>
            </a:r>
          </a:p>
          <a:p>
            <a:pPr lvl="1"/>
            <a:r>
              <a:rPr lang="en-US" dirty="0" smtClean="0"/>
              <a:t>What does it mean to be a programmer?</a:t>
            </a:r>
          </a:p>
          <a:p>
            <a:pPr lvl="1"/>
            <a:r>
              <a:rPr lang="en-US" dirty="0" smtClean="0"/>
              <a:t>What does it mean to be a sys admin?</a:t>
            </a:r>
          </a:p>
          <a:p>
            <a:r>
              <a:rPr lang="en-US" dirty="0" smtClean="0"/>
              <a:t>Industry finds a shortage of skilled talent</a:t>
            </a:r>
          </a:p>
          <a:p>
            <a:r>
              <a:rPr lang="en-US" dirty="0" smtClean="0"/>
              <a:t>Those who know both HPC and science / engineering are “highly valued individuals”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Intersect360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you are an HPC vendor:</a:t>
            </a:r>
          </a:p>
          <a:p>
            <a:pPr lvl="1"/>
            <a:r>
              <a:rPr lang="en-US" sz="2400" dirty="0" smtClean="0"/>
              <a:t>We’d love to have you as a client</a:t>
            </a:r>
          </a:p>
          <a:p>
            <a:pPr lvl="1"/>
            <a:r>
              <a:rPr lang="en-US" sz="2400" dirty="0" smtClean="0"/>
              <a:t>Advisory/consulting, data and insights, plus whitepapers, webinars, podcasts, etc.</a:t>
            </a:r>
          </a:p>
          <a:p>
            <a:pPr lvl="1"/>
            <a:r>
              <a:rPr lang="en-US" sz="2400" dirty="0" smtClean="0"/>
              <a:t>Brief us any time</a:t>
            </a:r>
          </a:p>
          <a:p>
            <a:r>
              <a:rPr lang="en-US" sz="2800" dirty="0" smtClean="0"/>
              <a:t>If you are an HPC user:</a:t>
            </a:r>
          </a:p>
          <a:p>
            <a:pPr lvl="1"/>
            <a:r>
              <a:rPr lang="en-US" sz="2400" dirty="0" smtClean="0"/>
              <a:t>Free access to research if you participate</a:t>
            </a:r>
          </a:p>
          <a:p>
            <a:pPr lvl="1"/>
            <a:r>
              <a:rPr lang="en-US" sz="2400" dirty="0" smtClean="0"/>
              <a:t>See </a:t>
            </a:r>
            <a:r>
              <a:rPr lang="en-US" sz="2400" u="sng" dirty="0" smtClean="0"/>
              <a:t>www.hpc500.com</a:t>
            </a:r>
            <a:r>
              <a:rPr lang="en-US" sz="2400" dirty="0" smtClean="0"/>
              <a:t> to join user group</a:t>
            </a:r>
          </a:p>
          <a:p>
            <a:pPr lvl="1"/>
            <a:r>
              <a:rPr lang="en-US" sz="2400" dirty="0" smtClean="0"/>
              <a:t>Custom work for users also available</a:t>
            </a:r>
          </a:p>
          <a:p>
            <a:r>
              <a:rPr lang="en-US" sz="2800" dirty="0" smtClean="0"/>
              <a:t>Sign up for updates at </a:t>
            </a:r>
            <a:r>
              <a:rPr lang="en-US" sz="2800" u="sng" dirty="0" smtClean="0"/>
              <a:t>www.intersect360.com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Questions</a:t>
            </a:r>
            <a:endParaRPr lang="en-US" sz="4000" dirty="0"/>
          </a:p>
        </p:txBody>
      </p:sp>
      <p:pic>
        <p:nvPicPr>
          <p:cNvPr id="4" name="Picture 3" descr="I360_logo_053101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057400"/>
            <a:ext cx="2400300" cy="23893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447800" y="4981433"/>
            <a:ext cx="6324600" cy="115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A31B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Actionable Market Intelligence for High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8A31B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Performance Computing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8A31B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Find HPC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925732324"/>
              </p:ext>
            </p:extLst>
          </p:nvPr>
        </p:nvGraphicFramePr>
        <p:xfrm>
          <a:off x="457200" y="1551709"/>
          <a:ext cx="8229600" cy="4087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2395" y="1941610"/>
            <a:ext cx="1167824" cy="14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395" y="3368307"/>
            <a:ext cx="2715497" cy="13300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20217" y="1941609"/>
            <a:ext cx="1547674" cy="2231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HPTC and HPBC Vertical Markets</a:t>
            </a:r>
            <a:endParaRPr lang="en-US" sz="3200" dirty="0"/>
          </a:p>
        </p:txBody>
      </p:sp>
      <p:sp>
        <p:nvSpPr>
          <p:cNvPr id="19" name="Folded Corner 18"/>
          <p:cNvSpPr/>
          <p:nvPr/>
        </p:nvSpPr>
        <p:spPr>
          <a:xfrm>
            <a:off x="249383" y="4959102"/>
            <a:ext cx="8714509" cy="961995"/>
          </a:xfrm>
          <a:prstGeom prst="foldedCorner">
            <a:avLst>
              <a:gd name="adj" fmla="val 9037"/>
            </a:avLst>
          </a:prstGeom>
          <a:solidFill>
            <a:srgbClr val="808FAC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t">
            <a:spAutoFit/>
          </a:bodyPr>
          <a:lstStyle/>
          <a:p>
            <a:pPr marL="166688" indent="-166688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</a:rPr>
              <a:t>Financial services and manufacturing (auto/aero plus consumer) are about equal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</a:rPr>
              <a:t>Worldwide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</a:rPr>
              <a:t>, private sector is growing faster than public 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</a:rPr>
              <a:t>sector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</a:rPr>
              <a:t>2013 data available to clients</a:t>
            </a:r>
            <a:endParaRPr lang="en-US" sz="18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395" y="1574156"/>
            <a:ext cx="4088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</a:rPr>
              <a:t>HPTC Total Market (2012 rev., 70%) by Vertical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0600" y="1574156"/>
            <a:ext cx="4109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</a:rPr>
              <a:t>HPBC Total Market (2012 rev., 30%) by Vertical</a:t>
            </a:r>
            <a:endParaRPr lang="en-US" sz="1400" b="1" dirty="0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493"/>
          <a:stretch>
            <a:fillRect/>
          </a:stretch>
        </p:blipFill>
        <p:spPr bwMode="auto">
          <a:xfrm>
            <a:off x="152395" y="1966636"/>
            <a:ext cx="4254215" cy="270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255111" y="1941609"/>
            <a:ext cx="104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24% Acad.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7248" y="1941609"/>
            <a:ext cx="1160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41% Comm.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5112" y="4365570"/>
            <a:ext cx="1171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Arial" pitchFamily="34" charset="0"/>
                <a:cs typeface="Arial" pitchFamily="34" charset="0"/>
              </a:rPr>
              <a:t>35% Govt.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3064"/>
          <a:stretch>
            <a:fillRect/>
          </a:stretch>
        </p:blipFill>
        <p:spPr bwMode="auto">
          <a:xfrm>
            <a:off x="4800600" y="1881933"/>
            <a:ext cx="4104568" cy="283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HPC Software Studies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u="sng" dirty="0" smtClean="0"/>
              <a:t>Annual HPC User Site Census</a:t>
            </a:r>
            <a:r>
              <a:rPr lang="en-US" sz="2600" dirty="0" smtClean="0"/>
              <a:t>: Installation data including middleware and application software</a:t>
            </a:r>
          </a:p>
          <a:p>
            <a:r>
              <a:rPr lang="en-US" sz="2600" u="sng" dirty="0" smtClean="0"/>
              <a:t>Annual HPC User Budget Map</a:t>
            </a:r>
            <a:r>
              <a:rPr lang="en-US" sz="2600" dirty="0" smtClean="0"/>
              <a:t>: Budget data showing percent of spending by category</a:t>
            </a:r>
          </a:p>
          <a:p>
            <a:r>
              <a:rPr lang="en-US" sz="2600" u="sng" dirty="0" smtClean="0"/>
              <a:t>Special Study: “The Big Data Opportunity for HPC,” </a:t>
            </a:r>
            <a:r>
              <a:rPr lang="en-US" sz="2600" dirty="0" smtClean="0"/>
              <a:t>surveyed both HPC and non-HPC enterprises on Big Data applications and infrastructures</a:t>
            </a:r>
          </a:p>
          <a:p>
            <a:r>
              <a:rPr lang="en-US" sz="2600" u="sng" dirty="0" smtClean="0"/>
              <a:t>Council on Competitiveness</a:t>
            </a:r>
            <a:r>
              <a:rPr lang="en-US" sz="2600" dirty="0" smtClean="0"/>
              <a:t>: </a:t>
            </a:r>
            <a:r>
              <a:rPr lang="en-US" sz="2600" dirty="0" smtClean="0"/>
              <a:t>“Solve. The Exascale Effect: the Benefits of </a:t>
            </a:r>
            <a:r>
              <a:rPr lang="en-US" sz="2600" dirty="0" smtClean="0"/>
              <a:t>Supercomputing Investment </a:t>
            </a:r>
            <a:r>
              <a:rPr lang="en-US" sz="2600" dirty="0" smtClean="0"/>
              <a:t>for U.S. </a:t>
            </a:r>
            <a:r>
              <a:rPr lang="en-US" sz="2600" dirty="0" smtClean="0"/>
              <a:t>Industry” (pending release)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HPC usage in commercial markets is growing, with expanding application categories</a:t>
            </a:r>
            <a:endParaRPr lang="en-US" sz="2600" dirty="0" smtClean="0"/>
          </a:p>
          <a:p>
            <a:pPr marL="914400" lvl="1" indent="-514350"/>
            <a:r>
              <a:rPr lang="en-US" sz="2200" dirty="0" smtClean="0"/>
              <a:t>Commercial growing faster than public sector</a:t>
            </a:r>
            <a:endParaRPr lang="en-US" sz="2200" dirty="0" smtClean="0"/>
          </a:p>
          <a:p>
            <a:pPr marL="914400" lvl="1" indent="-514350"/>
            <a:r>
              <a:rPr lang="en-US" sz="2200" dirty="0" smtClean="0"/>
              <a:t>Big Data provides a breakout opportunity for HPC</a:t>
            </a: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Open-source is on the rise</a:t>
            </a:r>
            <a:endParaRPr lang="en-US" sz="2600" dirty="0" smtClean="0"/>
          </a:p>
          <a:p>
            <a:pPr marL="914400" lvl="1" indent="-514350"/>
            <a:r>
              <a:rPr lang="en-US" sz="2200" dirty="0" smtClean="0"/>
              <a:t>Driven by pricing models and new categories</a:t>
            </a:r>
            <a:endParaRPr lang="en-US" sz="2200" dirty="0" smtClean="0"/>
          </a:p>
          <a:p>
            <a:pPr marL="914400" lvl="1" indent="-514350"/>
            <a:r>
              <a:rPr lang="en-US" sz="2200" dirty="0" smtClean="0"/>
              <a:t>Includes increas</a:t>
            </a:r>
            <a:r>
              <a:rPr lang="en-US" sz="2200" dirty="0" smtClean="0"/>
              <a:t>e in business computing</a:t>
            </a: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Software is the most critical limiting factor in scalability</a:t>
            </a:r>
            <a:endParaRPr lang="en-US" sz="2600" dirty="0" smtClean="0"/>
          </a:p>
          <a:p>
            <a:pPr marL="914400" lvl="1" indent="-514350"/>
            <a:r>
              <a:rPr lang="en-US" sz="2200" dirty="0" smtClean="0"/>
              <a:t>N</a:t>
            </a:r>
            <a:r>
              <a:rPr lang="en-US" sz="2200" dirty="0" smtClean="0"/>
              <a:t>ew models of parallelism (multi-core, many-core)</a:t>
            </a:r>
            <a:endParaRPr lang="en-US" sz="2200" dirty="0" smtClean="0"/>
          </a:p>
          <a:p>
            <a:pPr marL="914400" lvl="1" indent="-514350"/>
            <a:r>
              <a:rPr lang="en-US" sz="2200" dirty="0" smtClean="0"/>
              <a:t>Middleware, developer tools are important investments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Total HPC Market </a:t>
            </a:r>
            <a:r>
              <a:rPr lang="en-US" sz="3200" dirty="0" smtClean="0"/>
              <a:t>Revenue ($K)</a:t>
            </a:r>
            <a:endParaRPr lang="en-US" sz="32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544331" cy="420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905000" y="2165132"/>
            <a:ext cx="2514600" cy="518874"/>
            <a:chOff x="1905000" y="2165132"/>
            <a:chExt cx="2514600" cy="518874"/>
          </a:xfrm>
        </p:grpSpPr>
        <p:sp>
          <p:nvSpPr>
            <p:cNvPr id="8" name="Rounded Rectangle 7"/>
            <p:cNvSpPr/>
            <p:nvPr/>
          </p:nvSpPr>
          <p:spPr>
            <a:xfrm>
              <a:off x="1905000" y="2165132"/>
              <a:ext cx="2362200" cy="442674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2060"/>
                  </a:solidFill>
                </a:rPr>
                <a:t>$30.5B in 2013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1" name="Straight Connector 10"/>
            <p:cNvCxnSpPr>
              <a:stCxn id="8" idx="3"/>
            </p:cNvCxnSpPr>
            <p:nvPr/>
          </p:nvCxnSpPr>
          <p:spPr>
            <a:xfrm>
              <a:off x="4267200" y="2386469"/>
              <a:ext cx="152400" cy="29753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7696200" y="2057400"/>
            <a:ext cx="1143000" cy="783193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9144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4.6% CAGR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7782" y="5953939"/>
            <a:ext cx="5440218" cy="783193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Servers largest segment ($10.9B in 2013), followed by software ($6.5B)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19" name="Straight Connector 18"/>
          <p:cNvCxnSpPr>
            <a:stCxn id="18" idx="0"/>
          </p:cNvCxnSpPr>
          <p:nvPr/>
        </p:nvCxnSpPr>
        <p:spPr>
          <a:xfrm flipV="1">
            <a:off x="4137891" y="5029200"/>
            <a:ext cx="281709" cy="92473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0"/>
          </p:cNvCxnSpPr>
          <p:nvPr/>
        </p:nvCxnSpPr>
        <p:spPr>
          <a:xfrm flipV="1">
            <a:off x="4137891" y="3505200"/>
            <a:ext cx="281709" cy="244873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057400" y="1198007"/>
            <a:ext cx="4114800" cy="783193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9144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Cloud small ($613M in 2013), 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but fast-growing (18.6% CAGR)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629400" y="1219200"/>
            <a:ext cx="2362200" cy="44267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$38.1B in 2018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33" name="Straight Connector 32"/>
          <p:cNvCxnSpPr>
            <a:stCxn id="32" idx="2"/>
          </p:cNvCxnSpPr>
          <p:nvPr/>
        </p:nvCxnSpPr>
        <p:spPr>
          <a:xfrm flipH="1">
            <a:off x="7391400" y="1661874"/>
            <a:ext cx="419100" cy="31932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3"/>
          </p:cNvCxnSpPr>
          <p:nvPr/>
        </p:nvCxnSpPr>
        <p:spPr>
          <a:xfrm>
            <a:off x="6172200" y="1589604"/>
            <a:ext cx="1143000" cy="69639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34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2013 Market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490815"/>
            <a:ext cx="3505200" cy="3048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2013 was </a:t>
            </a:r>
            <a:r>
              <a:rPr lang="en-US" sz="2000" dirty="0" smtClean="0"/>
              <a:t>fourth </a:t>
            </a:r>
            <a:r>
              <a:rPr lang="en-US" sz="2000" dirty="0"/>
              <a:t>consecutive year of growth for the market but shows a marked decline in growth </a:t>
            </a:r>
            <a:r>
              <a:rPr lang="en-US" sz="2000" dirty="0" smtClean="0"/>
              <a:t>rate. By segment:</a:t>
            </a:r>
          </a:p>
          <a:p>
            <a:pPr marL="287338" lvl="1" indent="-287338"/>
            <a:r>
              <a:rPr lang="en-US" sz="1800" dirty="0" smtClean="0"/>
              <a:t>Government : 	Down 2.4</a:t>
            </a:r>
            <a:r>
              <a:rPr lang="en-US" sz="1800" dirty="0"/>
              <a:t>% </a:t>
            </a:r>
            <a:endParaRPr lang="en-US" sz="1800" dirty="0" smtClean="0"/>
          </a:p>
          <a:p>
            <a:pPr marL="287338" lvl="1" indent="-287338"/>
            <a:r>
              <a:rPr lang="en-US" sz="1800" dirty="0" smtClean="0"/>
              <a:t>Academia: 	Up 2.9</a:t>
            </a:r>
            <a:r>
              <a:rPr lang="en-US" sz="1800" dirty="0"/>
              <a:t>% </a:t>
            </a:r>
            <a:endParaRPr lang="en-US" sz="1800" dirty="0" smtClean="0"/>
          </a:p>
          <a:p>
            <a:pPr marL="287338" lvl="1" indent="-287338"/>
            <a:r>
              <a:rPr lang="en-US" sz="1800" dirty="0" smtClean="0"/>
              <a:t>Commercial: 	Up 4.6</a:t>
            </a:r>
            <a:r>
              <a:rPr lang="en-US" sz="1800" dirty="0"/>
              <a:t>% </a:t>
            </a:r>
            <a:endParaRPr lang="en-US" sz="1800" dirty="0" smtClean="0"/>
          </a:p>
          <a:p>
            <a:pPr marL="287338" lvl="1" indent="-287338"/>
            <a:r>
              <a:rPr lang="en-US" sz="1800" dirty="0" smtClean="0"/>
              <a:t>HPBC: 		Up </a:t>
            </a:r>
            <a:r>
              <a:rPr lang="en-US" sz="1800" dirty="0"/>
              <a:t>4.5% </a:t>
            </a:r>
            <a:endParaRPr lang="en-US" sz="1800" dirty="0" smtClean="0"/>
          </a:p>
          <a:p>
            <a:pPr marL="287338" lvl="1" indent="-287338"/>
            <a:r>
              <a:rPr lang="en-US" sz="1800" dirty="0" smtClean="0"/>
              <a:t>HPTC:		Up </a:t>
            </a:r>
            <a:r>
              <a:rPr lang="en-US" sz="1600" dirty="0" smtClean="0"/>
              <a:t>1.6%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50" r="21725"/>
          <a:stretch>
            <a:fillRect/>
          </a:stretch>
        </p:blipFill>
        <p:spPr bwMode="auto">
          <a:xfrm>
            <a:off x="228600" y="1414614"/>
            <a:ext cx="4495800" cy="323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5800" y="4876800"/>
            <a:ext cx="7924800" cy="119181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91440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Note on Storage</a:t>
            </a:r>
            <a:r>
              <a:rPr lang="en-US" sz="1600" dirty="0" smtClean="0">
                <a:solidFill>
                  <a:srgbClr val="002060"/>
                </a:solidFill>
              </a:rPr>
              <a:t>: 2013 is the first “normal” year after the flooding in Southeast Asia in the second half of  2011, which caused a significant amount of revenue to be deferred from 2011 and recognized in 2012. Therefore, 2011 storage revenue was artificially low, and 2012 was artificially high. Storage revenue has seen 7.4% CAGR since 2010.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1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23912"/>
          </a:xfrm>
        </p:spPr>
        <p:txBody>
          <a:bodyPr/>
          <a:lstStyle/>
          <a:p>
            <a:r>
              <a:rPr lang="en-US" dirty="0" smtClean="0"/>
              <a:t>Top Overall Application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219200"/>
            <a:ext cx="3200400" cy="4906963"/>
          </a:xfrm>
        </p:spPr>
        <p:txBody>
          <a:bodyPr/>
          <a:lstStyle/>
          <a:p>
            <a:r>
              <a:rPr lang="en-US" sz="2000" dirty="0" smtClean="0"/>
              <a:t>Surveys </a:t>
            </a:r>
            <a:r>
              <a:rPr lang="en-US" sz="2000" dirty="0"/>
              <a:t>conducted in the last three </a:t>
            </a:r>
            <a:r>
              <a:rPr lang="en-US" sz="2000" dirty="0" smtClean="0"/>
              <a:t>years </a:t>
            </a:r>
          </a:p>
          <a:p>
            <a:r>
              <a:rPr lang="en-US" sz="2000" dirty="0" smtClean="0"/>
              <a:t>1,108 </a:t>
            </a:r>
            <a:r>
              <a:rPr lang="en-US" sz="2000" dirty="0"/>
              <a:t>primary applications were reported by 435 HPC </a:t>
            </a:r>
            <a:r>
              <a:rPr lang="en-US" sz="2000" dirty="0" smtClean="0"/>
              <a:t>sites</a:t>
            </a:r>
          </a:p>
          <a:p>
            <a:r>
              <a:rPr lang="en-US" sz="2000" dirty="0" smtClean="0"/>
              <a:t>Three-fourths </a:t>
            </a:r>
            <a:r>
              <a:rPr lang="en-US" sz="2000" dirty="0"/>
              <a:t>of the mentions were HPTC applications and </a:t>
            </a:r>
            <a:r>
              <a:rPr lang="en-US" sz="2000" dirty="0" smtClean="0"/>
              <a:t>one-fourth </a:t>
            </a:r>
            <a:r>
              <a:rPr lang="en-US" sz="2000" dirty="0"/>
              <a:t>were HPBC </a:t>
            </a:r>
            <a:r>
              <a:rPr lang="en-US" sz="2000" dirty="0" smtClean="0"/>
              <a:t>applications</a:t>
            </a:r>
          </a:p>
          <a:p>
            <a:r>
              <a:rPr lang="en-US" sz="2000" dirty="0" smtClean="0"/>
              <a:t>About </a:t>
            </a:r>
            <a:r>
              <a:rPr lang="en-US" sz="2000" dirty="0"/>
              <a:t>80% of the 496 unique application packages had only one </a:t>
            </a:r>
            <a:r>
              <a:rPr lang="en-US" sz="2000" dirty="0" smtClean="0"/>
              <a:t>mention</a:t>
            </a:r>
            <a:endParaRPr 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524000"/>
            <a:ext cx="426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Figure 1. Top 10 Primary Application Categories, Total Sites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Italic"/>
                <a:ea typeface="Times New Roman" pitchFamily="18" charset="0"/>
                <a:cs typeface="Times New Roman" pitchFamily="18" charset="0"/>
              </a:rPr>
              <a:t>N = 1,076 mentions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" y="2286000"/>
            <a:ext cx="4191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2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sect360 Template">
  <a:themeElements>
    <a:clrScheme name="Intersect360 Research 1">
      <a:dk1>
        <a:sysClr val="windowText" lastClr="000000"/>
      </a:dk1>
      <a:lt1>
        <a:sysClr val="window" lastClr="FFFFFF"/>
      </a:lt1>
      <a:dk2>
        <a:srgbClr val="003057"/>
      </a:dk2>
      <a:lt2>
        <a:srgbClr val="F2F8F8"/>
      </a:lt2>
      <a:accent1>
        <a:srgbClr val="6D7B99"/>
      </a:accent1>
      <a:accent2>
        <a:srgbClr val="B58F24"/>
      </a:accent2>
      <a:accent3>
        <a:srgbClr val="4F81BD"/>
      </a:accent3>
      <a:accent4>
        <a:srgbClr val="0B2443"/>
      </a:accent4>
      <a:accent5>
        <a:srgbClr val="C8A31A"/>
      </a:accent5>
      <a:accent6>
        <a:srgbClr val="365F9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48758</TotalTime>
  <Words>953</Words>
  <Application>Microsoft Office PowerPoint</Application>
  <PresentationFormat>On-screen Show (4:3)</PresentationFormat>
  <Paragraphs>119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Intersect360 Template</vt:lpstr>
      <vt:lpstr>HPC Software in 2014 September 2014 </vt:lpstr>
      <vt:lpstr>Technical vs. Enterprise Computing</vt:lpstr>
      <vt:lpstr>Where We Find HPC</vt:lpstr>
      <vt:lpstr>HPTC and HPBC Vertical Markets</vt:lpstr>
      <vt:lpstr>Major HPC Software Studies in 2014</vt:lpstr>
      <vt:lpstr>Key Insights</vt:lpstr>
      <vt:lpstr>Total HPC Market Revenue ($K)</vt:lpstr>
      <vt:lpstr>2013 Market Performance</vt:lpstr>
      <vt:lpstr>Top Overall Application Categories</vt:lpstr>
      <vt:lpstr>HPC Site Census: Applications</vt:lpstr>
      <vt:lpstr>HPC Site Census: Applications</vt:lpstr>
      <vt:lpstr>Types of Primary Middleware Reported</vt:lpstr>
      <vt:lpstr>HPC Middleware  by Sector</vt:lpstr>
      <vt:lpstr>Changes in the CFD Landscape</vt:lpstr>
      <vt:lpstr>Big Data: Much More than Hadoop</vt:lpstr>
      <vt:lpstr>Software in Commercial HPC</vt:lpstr>
      <vt:lpstr>Barriers to Scalability</vt:lpstr>
      <vt:lpstr>Effects of Multi-Core</vt:lpstr>
      <vt:lpstr>Effects of Many-Core</vt:lpstr>
      <vt:lpstr>Effects on Skills Required</vt:lpstr>
      <vt:lpstr>Working with Intersect360 Research</vt:lpstr>
      <vt:lpstr>Questions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Willard</dc:creator>
  <cp:lastModifiedBy>Addison Snell</cp:lastModifiedBy>
  <cp:revision>216</cp:revision>
  <dcterms:created xsi:type="dcterms:W3CDTF">2013-11-20T19:04:27Z</dcterms:created>
  <dcterms:modified xsi:type="dcterms:W3CDTF">2014-09-24T14:37:58Z</dcterms:modified>
</cp:coreProperties>
</file>