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350" r:id="rId3"/>
    <p:sldId id="292" r:id="rId4"/>
    <p:sldId id="351" r:id="rId5"/>
    <p:sldId id="343" r:id="rId6"/>
    <p:sldId id="320" r:id="rId7"/>
    <p:sldId id="260" r:id="rId8"/>
    <p:sldId id="259" r:id="rId9"/>
    <p:sldId id="293" r:id="rId10"/>
    <p:sldId id="352" r:id="rId11"/>
    <p:sldId id="353" r:id="rId12"/>
    <p:sldId id="323" r:id="rId13"/>
    <p:sldId id="261" r:id="rId14"/>
    <p:sldId id="344" r:id="rId15"/>
    <p:sldId id="325" r:id="rId16"/>
    <p:sldId id="328" r:id="rId17"/>
    <p:sldId id="326" r:id="rId18"/>
    <p:sldId id="345" r:id="rId19"/>
    <p:sldId id="327" r:id="rId20"/>
    <p:sldId id="331" r:id="rId21"/>
    <p:sldId id="333" r:id="rId22"/>
    <p:sldId id="334" r:id="rId23"/>
    <p:sldId id="262" r:id="rId24"/>
    <p:sldId id="347" r:id="rId25"/>
    <p:sldId id="335" r:id="rId26"/>
    <p:sldId id="348" r:id="rId27"/>
    <p:sldId id="337" r:id="rId28"/>
    <p:sldId id="349" r:id="rId29"/>
    <p:sldId id="340" r:id="rId30"/>
    <p:sldId id="341" r:id="rId31"/>
    <p:sldId id="263" r:id="rId32"/>
    <p:sldId id="342" r:id="rId33"/>
    <p:sldId id="354" r:id="rId34"/>
    <p:sldId id="355" r:id="rId35"/>
    <p:sldId id="356" r:id="rId36"/>
    <p:sldId id="357" r:id="rId37"/>
    <p:sldId id="358" r:id="rId38"/>
    <p:sldId id="279" r:id="rId3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Morris" initials="MM" lastIdx="1" clrIdx="0">
    <p:extLst>
      <p:ext uri="{19B8F6BF-5375-455C-9EA6-DF929625EA0E}">
        <p15:presenceInfo xmlns:p15="http://schemas.microsoft.com/office/powerpoint/2012/main" userId="S-1-5-21-895168922-780492754-617630493-4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6469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36" y="-6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3876491-69B2-4894-9600-C724F41A06D1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C089861-EF5B-4D9D-B5E2-BB9138137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3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08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1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05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9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5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79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60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5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6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02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3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1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12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“red” calculations were still done with MPI while the individual “blue” multiplications were done on the GPUs with CUDA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9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78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once punctured torus on the left and the Klein bottle on the right are famous topological shapes that mathematicians love to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79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centered on behaviors of complex functions defined on once-punctured </a:t>
            </a:r>
            <a:r>
              <a:rPr lang="en-US" dirty="0" err="1" smtClean="0"/>
              <a:t>tori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4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 this as you see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thought it might be appropriate to translate the title of our paper and explain </a:t>
            </a:r>
            <a:r>
              <a:rPr lang="en-US" dirty="0" err="1" smtClean="0"/>
              <a:t>wht</a:t>
            </a:r>
            <a:r>
              <a:rPr lang="en-US" dirty="0" smtClean="0"/>
              <a:t> the whole exercise is about.</a:t>
            </a:r>
          </a:p>
          <a:p>
            <a:endParaRPr lang="en-US" dirty="0" smtClean="0"/>
          </a:p>
          <a:p>
            <a:r>
              <a:rPr lang="en-US" dirty="0" smtClean="0"/>
              <a:t>1. That’s why we’re here!</a:t>
            </a:r>
          </a:p>
          <a:p>
            <a:r>
              <a:rPr lang="en-US" dirty="0" smtClean="0"/>
              <a:t>2. We researched the latest ACM accreditation guidelines and found that parallel computing is suggested in multiple areas of the CS curricula.</a:t>
            </a:r>
          </a:p>
          <a:p>
            <a:r>
              <a:rPr lang="en-US" dirty="0" smtClean="0"/>
              <a:t>3. That is what we meant by interdisciplinary.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 Small liberal arts colleges are notorious for not showering money on the sciences.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1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8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8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thought it might be appropriate to translate the title of our paper and explain </a:t>
            </a:r>
            <a:r>
              <a:rPr lang="en-US" dirty="0" err="1" smtClean="0"/>
              <a:t>wht</a:t>
            </a:r>
            <a:r>
              <a:rPr lang="en-US" dirty="0" smtClean="0"/>
              <a:t> the whole exercise is about.</a:t>
            </a:r>
          </a:p>
          <a:p>
            <a:endParaRPr lang="en-US" dirty="0" smtClean="0"/>
          </a:p>
          <a:p>
            <a:r>
              <a:rPr lang="en-US" dirty="0" smtClean="0"/>
              <a:t>1. That’s why we’re here!</a:t>
            </a:r>
          </a:p>
          <a:p>
            <a:r>
              <a:rPr lang="en-US" dirty="0" smtClean="0"/>
              <a:t>2. We researched the latest ACM accreditation guidelines and found that parallel computing is suggested in multiple areas of the CS curricula.</a:t>
            </a:r>
          </a:p>
          <a:p>
            <a:r>
              <a:rPr lang="en-US" dirty="0" smtClean="0"/>
              <a:t>3. That is what we meant by interdisciplinary.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 Small liberal arts colleges are notorious for not showering money on the sciences.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1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the 3-semester part came in.</a:t>
            </a:r>
          </a:p>
          <a:p>
            <a:endParaRPr lang="en-US" dirty="0"/>
          </a:p>
          <a:p>
            <a:r>
              <a:rPr lang="en-US" dirty="0" smtClean="0"/>
              <a:t>Course 1: We needed a crash course in C that was tailored to parallel thinking, so we tweaked a standard introductory C course.</a:t>
            </a:r>
          </a:p>
          <a:p>
            <a:r>
              <a:rPr lang="en-US" dirty="0" smtClean="0"/>
              <a:t>Course 2: After some MPI success it seemed like a good idea to introduce CUDA. </a:t>
            </a:r>
          </a:p>
          <a:p>
            <a:r>
              <a:rPr lang="en-US" dirty="0" smtClean="0"/>
              <a:t>Course 3: After a year of fairly intense programming, we felt like students could use some validation as to why we do this in the first place. We just happened to have a real research-level math problem at hand.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Oklahoma Supercomputing Center for Research and Education’s old supercomputer, Sooner. It’s been replaced by Boomer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5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5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89861-EF5B-4D9D-B5E2-BB91381372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2200"/>
            <a:ext cx="821968" cy="57785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04800" y="6019800"/>
            <a:ext cx="8610600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438400" y="6276459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Oklahoma Supercomputing Symposium - 2014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6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33782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6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5328-A22B-4691-979C-5B99340FC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5830"/>
            <a:ext cx="7772400" cy="2082170"/>
          </a:xfrm>
        </p:spPr>
        <p:txBody>
          <a:bodyPr>
            <a:noAutofit/>
          </a:bodyPr>
          <a:lstStyle/>
          <a:p>
            <a:r>
              <a:rPr lang="en-US" sz="3600" b="1" dirty="0"/>
              <a:t>Getting HPC into Regional University Curricula with Few Resources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708471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Karl Frinkle - Mike Morris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505200"/>
            <a:ext cx="2209800" cy="4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155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Getting a course approved . .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3599" y="3276600"/>
            <a:ext cx="2509474" cy="2509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7826" y="2362200"/>
            <a:ext cx="2509474" cy="2509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615" y="1371600"/>
            <a:ext cx="2526727" cy="26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155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Special Seminars fit our bill.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54502" y="1905000"/>
            <a:ext cx="62484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ym typeface="Symbol" panose="05050102010706020507" pitchFamily="18" charset="2"/>
              </a:rPr>
              <a:t>CS4970 – Special Seminar</a:t>
            </a:r>
          </a:p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ym typeface="Symbol" panose="05050102010706020507" pitchFamily="18" charset="2"/>
              </a:rPr>
              <a:t>CS4980 </a:t>
            </a:r>
            <a:r>
              <a:rPr lang="en-US" sz="3600" b="1" dirty="0">
                <a:sym typeface="Symbol" panose="05050102010706020507" pitchFamily="18" charset="2"/>
              </a:rPr>
              <a:t>– Special </a:t>
            </a:r>
            <a:r>
              <a:rPr lang="en-US" sz="3600" b="1" dirty="0" smtClean="0">
                <a:sym typeface="Symbol" panose="05050102010706020507" pitchFamily="18" charset="2"/>
              </a:rPr>
              <a:t>Studies</a:t>
            </a:r>
          </a:p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ym typeface="Symbol" panose="05050102010706020507" pitchFamily="18" charset="2"/>
              </a:rPr>
              <a:t>Immediate approval</a:t>
            </a:r>
          </a:p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ym typeface="Symbol" panose="05050102010706020507" pitchFamily="18" charset="2"/>
              </a:rPr>
              <a:t>Upper level a concern</a:t>
            </a:r>
          </a:p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ym typeface="Symbol" panose="05050102010706020507" pitchFamily="18" charset="2"/>
              </a:rPr>
              <a:t>. . . etc.</a:t>
            </a:r>
            <a:endParaRPr lang="en-US" sz="3600" b="1" dirty="0">
              <a:sym typeface="Symbol" panose="05050102010706020507" pitchFamily="18" charset="2"/>
            </a:endParaRPr>
          </a:p>
          <a:p>
            <a:pPr marL="571500" indent="-571500" algn="l">
              <a:buFont typeface="Symbol" panose="05050102010706020507" pitchFamily="18" charset="2"/>
              <a:buChar char="·"/>
            </a:pPr>
            <a:endParaRPr lang="en-US" sz="3600" b="1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73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155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Back to the courses . .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8878" y="3124200"/>
            <a:ext cx="2509474" cy="2509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124200"/>
            <a:ext cx="2509474" cy="2509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1371600"/>
            <a:ext cx="2526727" cy="26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762000"/>
            <a:ext cx="3429000" cy="765175"/>
          </a:xfrm>
        </p:spPr>
        <p:txBody>
          <a:bodyPr/>
          <a:lstStyle/>
          <a:p>
            <a:pPr algn="l"/>
            <a:r>
              <a:rPr lang="en-US" dirty="0" smtClean="0"/>
              <a:t>C with MPI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8288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threw caution to the winds and assumed a </a:t>
            </a:r>
            <a:r>
              <a:rPr lang="en-US" sz="2800" b="1" dirty="0" smtClean="0"/>
              <a:t>“Hello World” </a:t>
            </a:r>
            <a:r>
              <a:rPr lang="en-US" sz="2800" dirty="0" smtClean="0"/>
              <a:t>was the extent of students’ skills.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1981200"/>
            <a:ext cx="1378057" cy="1378057"/>
            <a:chOff x="304799" y="2743200"/>
            <a:chExt cx="1378057" cy="1378057"/>
          </a:xfrm>
        </p:grpSpPr>
        <p:grpSp>
          <p:nvGrpSpPr>
            <p:cNvPr id="5" name="Group 4"/>
            <p:cNvGrpSpPr/>
            <p:nvPr/>
          </p:nvGrpSpPr>
          <p:grpSpPr>
            <a:xfrm>
              <a:off x="304799" y="2743200"/>
              <a:ext cx="1378057" cy="1378057"/>
              <a:chOff x="2045967" y="220458"/>
              <a:chExt cx="2727960" cy="272796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045967" y="220458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7" name="Oval 4"/>
              <p:cNvSpPr/>
              <p:nvPr/>
            </p:nvSpPr>
            <p:spPr>
              <a:xfrm>
                <a:off x="2409693" y="674215"/>
                <a:ext cx="2000504" cy="1227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 </a:t>
                </a:r>
                <a:r>
                  <a:rPr lang="en-US" sz="2400" kern="1200" dirty="0" smtClean="0"/>
                  <a:t>&amp;</a:t>
                </a:r>
                <a:r>
                  <a:rPr lang="en-US" sz="3200" kern="1200" dirty="0" smtClean="0"/>
                  <a:t> MPI</a:t>
                </a:r>
                <a:endParaRPr lang="en-US" sz="3200" kern="12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28505" y="363687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16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762000"/>
            <a:ext cx="3429000" cy="765175"/>
          </a:xfrm>
        </p:spPr>
        <p:txBody>
          <a:bodyPr/>
          <a:lstStyle/>
          <a:p>
            <a:pPr algn="l"/>
            <a:r>
              <a:rPr lang="en-US" dirty="0" smtClean="0"/>
              <a:t>C with MPI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82880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threw caution to the winds and assumed a </a:t>
            </a:r>
            <a:r>
              <a:rPr lang="en-US" sz="2800" b="1" dirty="0" smtClean="0"/>
              <a:t>“Hello World” </a:t>
            </a:r>
            <a:r>
              <a:rPr lang="en-US" sz="2800" dirty="0" smtClean="0"/>
              <a:t>was the extent of students’ skills.</a:t>
            </a:r>
          </a:p>
          <a:p>
            <a:endParaRPr lang="en-US" sz="2800" dirty="0"/>
          </a:p>
          <a:p>
            <a:r>
              <a:rPr lang="en-US" sz="2800" dirty="0" smtClean="0"/>
              <a:t>We delivered a crash course in C, emphasizing </a:t>
            </a:r>
            <a:r>
              <a:rPr lang="en-US" sz="2800" b="1" dirty="0" smtClean="0"/>
              <a:t>array</a:t>
            </a:r>
            <a:r>
              <a:rPr lang="en-US" sz="2800" dirty="0" smtClean="0"/>
              <a:t> structures, </a:t>
            </a:r>
            <a:r>
              <a:rPr lang="en-US" sz="2800" b="1" dirty="0" smtClean="0"/>
              <a:t>memory</a:t>
            </a:r>
            <a:r>
              <a:rPr lang="en-US" sz="2800" dirty="0" smtClean="0"/>
              <a:t> management, </a:t>
            </a:r>
            <a:r>
              <a:rPr lang="en-US" sz="2800" b="1" dirty="0" smtClean="0"/>
              <a:t>binary</a:t>
            </a:r>
            <a:r>
              <a:rPr lang="en-US" sz="2800" dirty="0" smtClean="0"/>
              <a:t> storage and other fundamentals.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1981200"/>
            <a:ext cx="1378057" cy="1378057"/>
            <a:chOff x="304799" y="2743200"/>
            <a:chExt cx="1378057" cy="1378057"/>
          </a:xfrm>
        </p:grpSpPr>
        <p:grpSp>
          <p:nvGrpSpPr>
            <p:cNvPr id="5" name="Group 4"/>
            <p:cNvGrpSpPr/>
            <p:nvPr/>
          </p:nvGrpSpPr>
          <p:grpSpPr>
            <a:xfrm>
              <a:off x="304799" y="2743200"/>
              <a:ext cx="1378057" cy="1378057"/>
              <a:chOff x="2045967" y="220458"/>
              <a:chExt cx="2727960" cy="272796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045967" y="220458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7" name="Oval 4"/>
              <p:cNvSpPr/>
              <p:nvPr/>
            </p:nvSpPr>
            <p:spPr>
              <a:xfrm>
                <a:off x="2409693" y="674215"/>
                <a:ext cx="2000504" cy="1227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 </a:t>
                </a:r>
                <a:r>
                  <a:rPr lang="en-US" sz="2400" kern="1200" dirty="0" smtClean="0"/>
                  <a:t>&amp;</a:t>
                </a:r>
                <a:r>
                  <a:rPr lang="en-US" sz="3200" kern="1200" dirty="0" smtClean="0"/>
                  <a:t> MPI</a:t>
                </a:r>
                <a:endParaRPr lang="en-US" sz="3200" kern="12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28505" y="363687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05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82880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threw caution to the winds and assumed a </a:t>
            </a:r>
            <a:r>
              <a:rPr lang="en-US" sz="2800" b="1" dirty="0" smtClean="0"/>
              <a:t>“Hello World” </a:t>
            </a:r>
            <a:r>
              <a:rPr lang="en-US" sz="2800" dirty="0" smtClean="0"/>
              <a:t>was the extent of students’ skills.</a:t>
            </a:r>
          </a:p>
          <a:p>
            <a:endParaRPr lang="en-US" sz="2800" dirty="0"/>
          </a:p>
          <a:p>
            <a:r>
              <a:rPr lang="en-US" sz="2800" dirty="0" smtClean="0"/>
              <a:t>We did not emphasize things like </a:t>
            </a:r>
            <a:r>
              <a:rPr lang="en-US" sz="2800" b="1" dirty="0" smtClean="0"/>
              <a:t>formatted i/o</a:t>
            </a:r>
            <a:r>
              <a:rPr lang="en-US" sz="2800" dirty="0" smtClean="0"/>
              <a:t> and loop </a:t>
            </a:r>
            <a:r>
              <a:rPr lang="en-US" sz="2800" b="1" dirty="0" smtClean="0"/>
              <a:t>syntax</a:t>
            </a:r>
            <a:r>
              <a:rPr lang="en-US" sz="2800" dirty="0" smtClean="0"/>
              <a:t> – we gave them examples and let them run with these types of things.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1981200"/>
            <a:ext cx="1378057" cy="1378057"/>
            <a:chOff x="304799" y="2743200"/>
            <a:chExt cx="1378057" cy="1378057"/>
          </a:xfrm>
        </p:grpSpPr>
        <p:grpSp>
          <p:nvGrpSpPr>
            <p:cNvPr id="11" name="Group 10"/>
            <p:cNvGrpSpPr/>
            <p:nvPr/>
          </p:nvGrpSpPr>
          <p:grpSpPr>
            <a:xfrm>
              <a:off x="304799" y="2743200"/>
              <a:ext cx="1378057" cy="1378057"/>
              <a:chOff x="2045967" y="220458"/>
              <a:chExt cx="2727960" cy="27279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045967" y="220458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2409693" y="674215"/>
                <a:ext cx="2000504" cy="1227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 </a:t>
                </a:r>
                <a:r>
                  <a:rPr lang="en-US" sz="2400" kern="1200" dirty="0" smtClean="0"/>
                  <a:t>&amp;</a:t>
                </a:r>
                <a:r>
                  <a:rPr lang="en-US" sz="3200" kern="1200" dirty="0" smtClean="0"/>
                  <a:t> MPI</a:t>
                </a:r>
                <a:endParaRPr lang="en-US" sz="3200" kern="1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8505" y="363687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1</a:t>
              </a:r>
              <a:endParaRPr 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343400" y="762000"/>
            <a:ext cx="3429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C with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828800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an introduction to parallel programming, we took a parallel </a:t>
            </a:r>
            <a:r>
              <a:rPr lang="en-US" sz="2800" b="1" dirty="0" smtClean="0"/>
              <a:t>“Hello World” </a:t>
            </a:r>
            <a:r>
              <a:rPr lang="en-US" sz="2800" dirty="0" smtClean="0"/>
              <a:t>using </a:t>
            </a:r>
            <a:r>
              <a:rPr lang="en-US" sz="2800" b="1" dirty="0" smtClean="0"/>
              <a:t>MPI</a:t>
            </a:r>
            <a:r>
              <a:rPr lang="en-US" sz="2800" dirty="0" smtClean="0"/>
              <a:t> that Charlie Peck gave us and studied it extensively.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1981200"/>
            <a:ext cx="1378057" cy="1378057"/>
            <a:chOff x="304799" y="2743200"/>
            <a:chExt cx="1378057" cy="1378057"/>
          </a:xfrm>
        </p:grpSpPr>
        <p:grpSp>
          <p:nvGrpSpPr>
            <p:cNvPr id="11" name="Group 10"/>
            <p:cNvGrpSpPr/>
            <p:nvPr/>
          </p:nvGrpSpPr>
          <p:grpSpPr>
            <a:xfrm>
              <a:off x="304799" y="2743200"/>
              <a:ext cx="1378057" cy="1378057"/>
              <a:chOff x="2045967" y="220458"/>
              <a:chExt cx="2727960" cy="27279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045967" y="220458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2409693" y="674215"/>
                <a:ext cx="2000504" cy="1227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 </a:t>
                </a:r>
                <a:r>
                  <a:rPr lang="en-US" sz="2400" kern="1200" dirty="0" smtClean="0"/>
                  <a:t>&amp;</a:t>
                </a:r>
                <a:r>
                  <a:rPr lang="en-US" sz="3200" kern="1200" dirty="0" smtClean="0"/>
                  <a:t> MPI</a:t>
                </a:r>
                <a:endParaRPr lang="en-US" sz="3200" kern="1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8505" y="363687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1</a:t>
              </a:r>
              <a:endParaRPr 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343400" y="762000"/>
            <a:ext cx="3429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 with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8288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main parallel project topic of the first course was </a:t>
            </a:r>
          </a:p>
          <a:p>
            <a:r>
              <a:rPr lang="en-US" sz="2800" b="1" dirty="0" smtClean="0"/>
              <a:t>matrix multiplication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1981200"/>
            <a:ext cx="1378057" cy="1378057"/>
            <a:chOff x="304799" y="2743200"/>
            <a:chExt cx="1378057" cy="1378057"/>
          </a:xfrm>
        </p:grpSpPr>
        <p:grpSp>
          <p:nvGrpSpPr>
            <p:cNvPr id="11" name="Group 10"/>
            <p:cNvGrpSpPr/>
            <p:nvPr/>
          </p:nvGrpSpPr>
          <p:grpSpPr>
            <a:xfrm>
              <a:off x="304799" y="2743200"/>
              <a:ext cx="1378057" cy="1378057"/>
              <a:chOff x="2045967" y="220458"/>
              <a:chExt cx="2727960" cy="27279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045967" y="220458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2409693" y="674215"/>
                <a:ext cx="2000504" cy="1227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 </a:t>
                </a:r>
                <a:r>
                  <a:rPr lang="en-US" sz="2400" kern="1200" dirty="0" smtClean="0"/>
                  <a:t>&amp;</a:t>
                </a:r>
                <a:r>
                  <a:rPr lang="en-US" sz="3200" kern="1200" dirty="0" smtClean="0"/>
                  <a:t> MPI</a:t>
                </a:r>
                <a:endParaRPr lang="en-US" sz="3200" kern="1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8505" y="363687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1</a:t>
              </a:r>
              <a:endParaRPr 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343400" y="762000"/>
            <a:ext cx="3429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 with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82880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main parallel project topic of the first course was </a:t>
            </a:r>
          </a:p>
          <a:p>
            <a:r>
              <a:rPr lang="en-US" sz="2800" b="1" dirty="0" smtClean="0"/>
              <a:t>matrix multiplication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Make no mistake – there is plenty of material in this seemingly simple problem for a </a:t>
            </a:r>
            <a:r>
              <a:rPr lang="en-US" sz="2800" b="1" dirty="0" smtClean="0"/>
              <a:t>plethora</a:t>
            </a:r>
            <a:r>
              <a:rPr lang="en-US" sz="2800" dirty="0" smtClean="0"/>
              <a:t> of </a:t>
            </a:r>
            <a:r>
              <a:rPr lang="en-US" sz="2800" b="1" dirty="0" smtClean="0"/>
              <a:t>programs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1981200"/>
            <a:ext cx="1378057" cy="1378057"/>
            <a:chOff x="304799" y="2743200"/>
            <a:chExt cx="1378057" cy="1378057"/>
          </a:xfrm>
        </p:grpSpPr>
        <p:grpSp>
          <p:nvGrpSpPr>
            <p:cNvPr id="11" name="Group 10"/>
            <p:cNvGrpSpPr/>
            <p:nvPr/>
          </p:nvGrpSpPr>
          <p:grpSpPr>
            <a:xfrm>
              <a:off x="304799" y="2743200"/>
              <a:ext cx="1378057" cy="1378057"/>
              <a:chOff x="2045967" y="220458"/>
              <a:chExt cx="2727960" cy="27279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045967" y="220458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2409693" y="674215"/>
                <a:ext cx="2000504" cy="1227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 </a:t>
                </a:r>
                <a:r>
                  <a:rPr lang="en-US" sz="2400" kern="1200" dirty="0" smtClean="0"/>
                  <a:t>&amp;</a:t>
                </a:r>
                <a:r>
                  <a:rPr lang="en-US" sz="3200" kern="1200" dirty="0" smtClean="0"/>
                  <a:t> MPI</a:t>
                </a:r>
                <a:endParaRPr lang="en-US" sz="3200" kern="1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8505" y="363687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1</a:t>
              </a:r>
              <a:endParaRPr 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343400" y="762000"/>
            <a:ext cx="3429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 with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54" y="206868"/>
            <a:ext cx="374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matrix multiplication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95437" y="1675016"/>
            <a:ext cx="5800725" cy="2047875"/>
            <a:chOff x="1057275" y="1812250"/>
            <a:chExt cx="5800725" cy="2047875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1828800"/>
              <a:ext cx="1905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3 4 2 6 7 8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8 0 9 6 5 4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6 1 2 3 0 8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4 8 9 5 7 6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0 5 4 0 0 9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8 6 1 1 0 7</a:t>
              </a:r>
            </a:p>
            <a:p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1828800"/>
              <a:ext cx="1752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6 7 5 4 </a:t>
              </a:r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0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2 8 0 9 </a:t>
              </a: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5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4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2 4 7 6 </a:t>
              </a: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5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4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9 0 5 0 </a:t>
              </a: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0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1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4 2 8 6 </a:t>
              </a: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7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5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5 0 9 1 </a:t>
              </a:r>
              <a:r>
                <a:rPr lang="en-US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6</a:t>
              </a:r>
            </a:p>
            <a:p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1828800"/>
              <a:ext cx="1752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- - - - - -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- - - - - -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- - - - </a:t>
              </a:r>
              <a:r>
                <a:rPr lang="en-US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*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-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- - - - - -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- - - - - -</a:t>
              </a:r>
            </a:p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- - - - - -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57275" y="1838325"/>
              <a:ext cx="126207" cy="1754326"/>
              <a:chOff x="990600" y="1828800"/>
              <a:chExt cx="126207" cy="1754326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990600" y="1828800"/>
                <a:ext cx="0" cy="1754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02507" y="3568839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02506" y="1843087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flipH="1">
              <a:off x="2638425" y="1821775"/>
              <a:ext cx="126207" cy="1754326"/>
              <a:chOff x="990600" y="1828800"/>
              <a:chExt cx="126207" cy="175432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990600" y="1828800"/>
                <a:ext cx="0" cy="1754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02507" y="3568839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002506" y="1843087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124200" y="1838325"/>
              <a:ext cx="126207" cy="1754326"/>
              <a:chOff x="990600" y="1828800"/>
              <a:chExt cx="126207" cy="175432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990600" y="1828800"/>
                <a:ext cx="0" cy="1754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02507" y="3568839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02506" y="1843087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flipH="1">
              <a:off x="4705350" y="1821775"/>
              <a:ext cx="126207" cy="1754326"/>
              <a:chOff x="990600" y="1828800"/>
              <a:chExt cx="126207" cy="175432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90600" y="1828800"/>
                <a:ext cx="0" cy="1754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002507" y="3568839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002506" y="1843087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133975" y="1828800"/>
              <a:ext cx="126207" cy="1754326"/>
              <a:chOff x="990600" y="1828800"/>
              <a:chExt cx="126207" cy="175432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90600" y="1828800"/>
                <a:ext cx="0" cy="1754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002507" y="3568839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002506" y="1843087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flipH="1">
              <a:off x="6715125" y="1812250"/>
              <a:ext cx="126207" cy="1754326"/>
              <a:chOff x="990600" y="1828800"/>
              <a:chExt cx="126207" cy="1754326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0600" y="1828800"/>
                <a:ext cx="0" cy="17543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002507" y="3568839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002506" y="1843087"/>
                <a:ext cx="1143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2743200" y="2314575"/>
              <a:ext cx="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x</a:t>
              </a:r>
              <a:endParaRPr lang="en-US" sz="3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0600" y="2314575"/>
              <a:ext cx="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33475" y="4143375"/>
            <a:ext cx="7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Each cell of a product matrix is calculated independently of others,</a:t>
            </a: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so the problem screams,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“Parallelize me!”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0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5830"/>
            <a:ext cx="7772400" cy="2082170"/>
          </a:xfrm>
        </p:spPr>
        <p:txBody>
          <a:bodyPr>
            <a:noAutofit/>
          </a:bodyPr>
          <a:lstStyle/>
          <a:p>
            <a:r>
              <a:rPr lang="en-US" sz="3600" b="1" dirty="0"/>
              <a:t>Getting HPC into Regional University Curricula with Few </a:t>
            </a:r>
            <a:r>
              <a:rPr lang="en-US" sz="3600" b="1" dirty="0" smtClean="0"/>
              <a:t>Resources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708471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Karl Frinkle - Mike Morris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505200"/>
            <a:ext cx="2209800" cy="496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2087" y="207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3600" b="1" dirty="0">
                <a:solidFill>
                  <a:srgbClr val="006600"/>
                </a:solidFill>
                <a:ea typeface="+mj-ea"/>
                <a:cs typeface="+mj-cs"/>
              </a:rPr>
              <a:t>(Doing big things with little $$$)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1828800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fundamentals and the matrix problems were more than </a:t>
            </a:r>
            <a:r>
              <a:rPr lang="en-US" sz="2800" b="1" dirty="0" smtClean="0"/>
              <a:t>enough</a:t>
            </a:r>
            <a:r>
              <a:rPr lang="en-US" sz="2800" dirty="0" smtClean="0"/>
              <a:t> for a first course.</a:t>
            </a:r>
          </a:p>
          <a:p>
            <a:endParaRPr lang="en-US" sz="2800" dirty="0"/>
          </a:p>
          <a:p>
            <a:r>
              <a:rPr lang="en-US" sz="2800" dirty="0" smtClean="0"/>
              <a:t>We were pleasantly surprised at how </a:t>
            </a:r>
            <a:r>
              <a:rPr lang="en-US" sz="2800" b="1" dirty="0" smtClean="0"/>
              <a:t>naturally</a:t>
            </a:r>
            <a:r>
              <a:rPr lang="en-US" sz="2800" dirty="0" smtClean="0"/>
              <a:t> students seemed to </a:t>
            </a:r>
            <a:r>
              <a:rPr lang="en-US" sz="2800" b="1" dirty="0" smtClean="0"/>
              <a:t>accept</a:t>
            </a:r>
            <a:r>
              <a:rPr lang="en-US" sz="2800" dirty="0" smtClean="0"/>
              <a:t> the parallel models.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1981200"/>
            <a:ext cx="1378057" cy="1378057"/>
            <a:chOff x="304799" y="2743200"/>
            <a:chExt cx="1378057" cy="1378057"/>
          </a:xfrm>
        </p:grpSpPr>
        <p:grpSp>
          <p:nvGrpSpPr>
            <p:cNvPr id="11" name="Group 10"/>
            <p:cNvGrpSpPr/>
            <p:nvPr/>
          </p:nvGrpSpPr>
          <p:grpSpPr>
            <a:xfrm>
              <a:off x="304799" y="2743200"/>
              <a:ext cx="1378057" cy="1378057"/>
              <a:chOff x="2045967" y="220458"/>
              <a:chExt cx="2727960" cy="27279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045967" y="220458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2409693" y="674215"/>
                <a:ext cx="2000504" cy="1227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400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smtClean="0"/>
                  <a:t>C </a:t>
                </a:r>
                <a:r>
                  <a:rPr lang="en-US" sz="2400" kern="1200" dirty="0" smtClean="0"/>
                  <a:t>&amp;</a:t>
                </a:r>
                <a:r>
                  <a:rPr lang="en-US" sz="3200" kern="1200" dirty="0" smtClean="0"/>
                  <a:t> MPI</a:t>
                </a:r>
                <a:endParaRPr lang="en-US" sz="3200" kern="1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28505" y="363687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1</a:t>
              </a:r>
              <a:endParaRPr lang="en-US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343400" y="762000"/>
            <a:ext cx="34290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 with 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098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</a:t>
            </a:r>
            <a:r>
              <a:rPr lang="en-US" sz="3600" dirty="0" smtClean="0"/>
              <a:t>ompute</a:t>
            </a:r>
          </a:p>
          <a:p>
            <a:r>
              <a:rPr lang="en-US" sz="3600" b="1" dirty="0" smtClean="0"/>
              <a:t>U</a:t>
            </a:r>
            <a:r>
              <a:rPr lang="en-US" sz="3600" dirty="0" smtClean="0"/>
              <a:t>nified </a:t>
            </a:r>
            <a:r>
              <a:rPr lang="en-US" sz="3600" b="1" dirty="0" smtClean="0"/>
              <a:t>D</a:t>
            </a:r>
            <a:r>
              <a:rPr lang="en-US" sz="3600" dirty="0" smtClean="0"/>
              <a:t>evice </a:t>
            </a:r>
            <a:r>
              <a:rPr lang="en-US" sz="3600" b="1" dirty="0" smtClean="0"/>
              <a:t>A</a:t>
            </a:r>
            <a:r>
              <a:rPr lang="en-US" sz="3600" dirty="0" smtClean="0"/>
              <a:t>rchitecture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7526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CUDA</a:t>
            </a:r>
            <a:r>
              <a:rPr lang="en-US" sz="2800" dirty="0" smtClean="0"/>
              <a:t> is the computing engine developed by </a:t>
            </a:r>
            <a:r>
              <a:rPr lang="en-US" sz="2800" dirty="0" err="1" smtClean="0"/>
              <a:t>Nvidia</a:t>
            </a:r>
            <a:r>
              <a:rPr lang="en-US" sz="2800" dirty="0" smtClean="0"/>
              <a:t> for high speed graphics rendering and physics calculations.</a:t>
            </a:r>
          </a:p>
          <a:p>
            <a:endParaRPr lang="en-US" sz="2800" dirty="0"/>
          </a:p>
          <a:p>
            <a:r>
              <a:rPr lang="en-US" sz="2800" b="1" dirty="0" smtClean="0"/>
              <a:t>CUDA</a:t>
            </a:r>
            <a:r>
              <a:rPr lang="en-US" sz="2800" dirty="0" smtClean="0"/>
              <a:t> allows languages such as C/C++ to take advantage of high-speed GPUs in computationally intensive programs.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9398" y="457200"/>
            <a:ext cx="1403991" cy="1403991"/>
            <a:chOff x="509398" y="457200"/>
            <a:chExt cx="1403991" cy="1403991"/>
          </a:xfrm>
        </p:grpSpPr>
        <p:grpSp>
          <p:nvGrpSpPr>
            <p:cNvPr id="5" name="Group 4"/>
            <p:cNvGrpSpPr/>
            <p:nvPr/>
          </p:nvGrpSpPr>
          <p:grpSpPr>
            <a:xfrm>
              <a:off x="509398" y="457200"/>
              <a:ext cx="1403991" cy="1403991"/>
              <a:chOff x="1061631" y="1761807"/>
              <a:chExt cx="2727960" cy="272796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61631" y="1761807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fillRef>
              <a:effectRef idx="0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7" name="Oval 4"/>
              <p:cNvSpPr/>
              <p:nvPr/>
            </p:nvSpPr>
            <p:spPr>
              <a:xfrm>
                <a:off x="1611909" y="2368731"/>
                <a:ext cx="1636777" cy="1500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CUDA</a:t>
                </a:r>
                <a:endParaRPr lang="en-US" sz="2800" kern="12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15161" y="128935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2</a:t>
              </a:r>
              <a:endParaRPr lang="en-US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572000" y="609600"/>
            <a:ext cx="27432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CUDA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609600"/>
            <a:ext cx="2743200" cy="765175"/>
          </a:xfrm>
        </p:spPr>
        <p:txBody>
          <a:bodyPr/>
          <a:lstStyle/>
          <a:p>
            <a:pPr algn="l"/>
            <a:r>
              <a:rPr lang="en-US" dirty="0" smtClean="0"/>
              <a:t>CUDA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7526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made the second course </a:t>
            </a:r>
            <a:r>
              <a:rPr lang="en-US" sz="2800" b="1" dirty="0" smtClean="0"/>
              <a:t>project</a:t>
            </a:r>
            <a:r>
              <a:rPr lang="en-US" sz="2800" dirty="0" smtClean="0"/>
              <a:t> based, and carefully chose a list of problems that would lend themselves to CUDA processing.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1009" y="1981200"/>
            <a:ext cx="1403991" cy="1403991"/>
            <a:chOff x="509398" y="457200"/>
            <a:chExt cx="1403991" cy="1403991"/>
          </a:xfrm>
        </p:grpSpPr>
        <p:grpSp>
          <p:nvGrpSpPr>
            <p:cNvPr id="12" name="Group 11"/>
            <p:cNvGrpSpPr/>
            <p:nvPr/>
          </p:nvGrpSpPr>
          <p:grpSpPr>
            <a:xfrm>
              <a:off x="509398" y="457200"/>
              <a:ext cx="1403991" cy="1403991"/>
              <a:chOff x="1061631" y="1761807"/>
              <a:chExt cx="2727960" cy="272796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61631" y="1761807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fillRef>
              <a:effectRef idx="0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1611909" y="2368731"/>
                <a:ext cx="1636777" cy="1500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CUDA</a:t>
                </a:r>
                <a:endParaRPr lang="en-US" sz="2800" kern="12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15161" y="128935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08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609600"/>
            <a:ext cx="2743200" cy="765175"/>
          </a:xfrm>
        </p:spPr>
        <p:txBody>
          <a:bodyPr/>
          <a:lstStyle/>
          <a:p>
            <a:pPr algn="l"/>
            <a:r>
              <a:rPr lang="en-US" dirty="0" smtClean="0"/>
              <a:t>CUDA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7526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made the second course </a:t>
            </a:r>
            <a:r>
              <a:rPr lang="en-US" sz="2800" b="1" dirty="0" smtClean="0"/>
              <a:t>project</a:t>
            </a:r>
            <a:r>
              <a:rPr lang="en-US" sz="2800" dirty="0" smtClean="0"/>
              <a:t> based, and carefully chose a list of problems that would lend themselves to CUDA processing.</a:t>
            </a:r>
          </a:p>
          <a:p>
            <a:endParaRPr lang="en-US" sz="2800" dirty="0"/>
          </a:p>
          <a:p>
            <a:r>
              <a:rPr lang="en-US" sz="2800" dirty="0" smtClean="0"/>
              <a:t>But like in the first course, we started with a </a:t>
            </a:r>
            <a:r>
              <a:rPr lang="en-US" sz="2800" b="1" dirty="0" smtClean="0"/>
              <a:t>CUDA</a:t>
            </a:r>
            <a:r>
              <a:rPr lang="en-US" sz="2800" dirty="0" smtClean="0"/>
              <a:t> version of </a:t>
            </a:r>
            <a:r>
              <a:rPr lang="en-US" sz="2800" b="1" dirty="0" smtClean="0"/>
              <a:t>“Hello World”</a:t>
            </a:r>
            <a:r>
              <a:rPr lang="en-US" sz="2800" dirty="0" smtClean="0"/>
              <a:t> which worked quite well.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1009" y="1981200"/>
            <a:ext cx="1403991" cy="1403991"/>
            <a:chOff x="509398" y="457200"/>
            <a:chExt cx="1403991" cy="1403991"/>
          </a:xfrm>
        </p:grpSpPr>
        <p:grpSp>
          <p:nvGrpSpPr>
            <p:cNvPr id="5" name="Group 4"/>
            <p:cNvGrpSpPr/>
            <p:nvPr/>
          </p:nvGrpSpPr>
          <p:grpSpPr>
            <a:xfrm>
              <a:off x="509398" y="457200"/>
              <a:ext cx="1403991" cy="1403991"/>
              <a:chOff x="1061631" y="1761807"/>
              <a:chExt cx="2727960" cy="272796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61631" y="1761807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fillRef>
              <a:effectRef idx="0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7" name="Oval 4"/>
              <p:cNvSpPr/>
              <p:nvPr/>
            </p:nvSpPr>
            <p:spPr>
              <a:xfrm>
                <a:off x="1611909" y="2368731"/>
                <a:ext cx="1636777" cy="1500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CUDA</a:t>
                </a:r>
                <a:endParaRPr lang="en-US" sz="2800" kern="12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15161" y="128935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57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609600"/>
            <a:ext cx="2743200" cy="765175"/>
          </a:xfrm>
        </p:spPr>
        <p:txBody>
          <a:bodyPr/>
          <a:lstStyle/>
          <a:p>
            <a:pPr algn="l"/>
            <a:r>
              <a:rPr lang="en-US" dirty="0" smtClean="0"/>
              <a:t>CUDA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7526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made the second course </a:t>
            </a:r>
            <a:r>
              <a:rPr lang="en-US" sz="2800" b="1" dirty="0" smtClean="0"/>
              <a:t>project</a:t>
            </a:r>
            <a:r>
              <a:rPr lang="en-US" sz="2800" dirty="0" smtClean="0"/>
              <a:t> based, and carefully chose a list of problems that would lend themselves to CUDA processing.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526172" y="3657600"/>
            <a:ext cx="5313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For example:</a:t>
            </a:r>
          </a:p>
          <a:p>
            <a:r>
              <a:rPr lang="en-US" sz="2800" dirty="0" smtClean="0"/>
              <a:t>  - </a:t>
            </a:r>
            <a:r>
              <a:rPr lang="en-US" sz="2800" b="1" dirty="0" smtClean="0"/>
              <a:t>More </a:t>
            </a:r>
            <a:r>
              <a:rPr lang="en-US" sz="2800" b="1" dirty="0"/>
              <a:t>matrix multiplication</a:t>
            </a:r>
          </a:p>
          <a:p>
            <a:r>
              <a:rPr lang="en-US" sz="2800" dirty="0" smtClean="0"/>
              <a:t>  - Large </a:t>
            </a:r>
            <a:r>
              <a:rPr lang="en-US" sz="2800" dirty="0"/>
              <a:t>number multiplication</a:t>
            </a:r>
            <a:br>
              <a:rPr lang="en-US" sz="2800" dirty="0"/>
            </a:br>
            <a:r>
              <a:rPr lang="en-US" sz="2800" dirty="0" smtClean="0"/>
              <a:t>  - Prime </a:t>
            </a:r>
            <a:r>
              <a:rPr lang="en-US" sz="2800" dirty="0"/>
              <a:t>number checking</a:t>
            </a:r>
            <a:br>
              <a:rPr lang="en-US" sz="2800" dirty="0"/>
            </a:br>
            <a:r>
              <a:rPr lang="en-US" sz="2800" dirty="0" smtClean="0"/>
              <a:t>  - Password </a:t>
            </a:r>
            <a:r>
              <a:rPr lang="en-US" sz="2800" dirty="0"/>
              <a:t>cracking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1009" y="1981200"/>
            <a:ext cx="1403991" cy="1403991"/>
            <a:chOff x="509398" y="457200"/>
            <a:chExt cx="1403991" cy="1403991"/>
          </a:xfrm>
        </p:grpSpPr>
        <p:grpSp>
          <p:nvGrpSpPr>
            <p:cNvPr id="12" name="Group 11"/>
            <p:cNvGrpSpPr/>
            <p:nvPr/>
          </p:nvGrpSpPr>
          <p:grpSpPr>
            <a:xfrm>
              <a:off x="509398" y="457200"/>
              <a:ext cx="1403991" cy="1403991"/>
              <a:chOff x="1061631" y="1761807"/>
              <a:chExt cx="2727960" cy="272796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061631" y="1761807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fillRef>
              <a:effectRef idx="0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1611909" y="2368731"/>
                <a:ext cx="1636777" cy="1500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CUDA</a:t>
                </a:r>
                <a:endParaRPr lang="en-US" sz="2800" kern="12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15161" y="128935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94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5154" y="206868"/>
            <a:ext cx="593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more matrix multiplication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1066800" y="18288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3 4 2 6 7 8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8 0 9 6 5 4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6 1 2 3 0 8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4 8 9 5 7 6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0 5 4 0 0 9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8 6 1 1 0 7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2800" y="18288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6 7 5 4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0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2 8 0 9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4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2 4 7 6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4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9 0 5 0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1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4 2 8 6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5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5 0 9 1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6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7400" y="18288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 - - - - 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 - - - - 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 - - -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 - - - - 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 - - - - -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 - - - - -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57275" y="1838325"/>
            <a:ext cx="126207" cy="1754326"/>
            <a:chOff x="990600" y="1828800"/>
            <a:chExt cx="126207" cy="175432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90600" y="1828800"/>
              <a:ext cx="0" cy="17543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02507" y="3568839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02506" y="1843087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flipH="1">
            <a:off x="2638425" y="1821775"/>
            <a:ext cx="126207" cy="1754326"/>
            <a:chOff x="990600" y="1828800"/>
            <a:chExt cx="126207" cy="175432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90600" y="1828800"/>
              <a:ext cx="0" cy="17543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02507" y="3568839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002506" y="1843087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352800" y="1838325"/>
            <a:ext cx="126207" cy="1754326"/>
            <a:chOff x="990600" y="1828800"/>
            <a:chExt cx="126207" cy="175432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990600" y="1828800"/>
              <a:ext cx="0" cy="17543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02507" y="3568839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02506" y="1843087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 flipH="1">
            <a:off x="4933950" y="1821775"/>
            <a:ext cx="126207" cy="1754326"/>
            <a:chOff x="990600" y="1828800"/>
            <a:chExt cx="126207" cy="1754326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990600" y="1828800"/>
              <a:ext cx="0" cy="17543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02507" y="3568839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002506" y="1843087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895975" y="1828800"/>
            <a:ext cx="126207" cy="1754326"/>
            <a:chOff x="990600" y="1828800"/>
            <a:chExt cx="126207" cy="175432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990600" y="1828800"/>
              <a:ext cx="0" cy="17543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02507" y="3568839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002506" y="1843087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flipH="1">
            <a:off x="7477125" y="1812250"/>
            <a:ext cx="126207" cy="1754326"/>
            <a:chOff x="990600" y="1828800"/>
            <a:chExt cx="126207" cy="175432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990600" y="1828800"/>
              <a:ext cx="0" cy="17543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002507" y="3568839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002506" y="1843087"/>
              <a:ext cx="114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2886075" y="2314575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x</a:t>
            </a:r>
            <a:endParaRPr lang="en-US" sz="3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286375" y="2314575"/>
            <a:ext cx="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=</a:t>
            </a:r>
            <a:endParaRPr lang="en-US" sz="36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295400" y="373380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1" dirty="0" smtClean="0">
                <a:solidFill>
                  <a:srgbClr val="C00000"/>
                </a:solidFill>
              </a:rPr>
              <a:t> = 6 </a:t>
            </a:r>
            <a:r>
              <a:rPr lang="en-US" sz="2000" b="1" dirty="0" smtClean="0">
                <a:solidFill>
                  <a:schemeClr val="tx2"/>
                </a:solidFill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</a:rPr>
              <a:t> 3 + 1 </a:t>
            </a:r>
            <a:r>
              <a:rPr lang="en-US" sz="2000" b="1" dirty="0">
                <a:solidFill>
                  <a:schemeClr val="tx2"/>
                </a:solidFill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</a:rPr>
              <a:t> 5 + 2 </a:t>
            </a:r>
            <a:r>
              <a:rPr lang="en-US" sz="2000" b="1" dirty="0">
                <a:solidFill>
                  <a:schemeClr val="tx2"/>
                </a:solidFill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</a:rPr>
              <a:t> 5 + 3 </a:t>
            </a:r>
            <a:r>
              <a:rPr lang="en-US" sz="2000" b="1" dirty="0">
                <a:solidFill>
                  <a:schemeClr val="tx2"/>
                </a:solidFill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</a:rPr>
              <a:t> 0 + 0 </a:t>
            </a:r>
            <a:r>
              <a:rPr lang="en-US" sz="2000" b="1" dirty="0">
                <a:solidFill>
                  <a:schemeClr val="tx2"/>
                </a:solidFill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</a:rPr>
              <a:t> 7 + 8 </a:t>
            </a:r>
            <a:r>
              <a:rPr lang="en-US" sz="2000" b="1" dirty="0">
                <a:solidFill>
                  <a:schemeClr val="tx2"/>
                </a:solidFill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</a:rPr>
              <a:t> 2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Each cell’s required data is sent to a processor with MPI code.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That processor sends out all </a:t>
            </a:r>
            <a:r>
              <a:rPr lang="en-US" sz="2000" b="1" dirty="0">
                <a:solidFill>
                  <a:schemeClr val="tx2"/>
                </a:solidFill>
              </a:rPr>
              <a:t>multiplications</a:t>
            </a:r>
            <a:r>
              <a:rPr lang="en-US" sz="2000" b="1" dirty="0" smtClean="0">
                <a:solidFill>
                  <a:srgbClr val="C00000"/>
                </a:solidFill>
              </a:rPr>
              <a:t> to the GPUs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by using </a:t>
            </a:r>
            <a:r>
              <a:rPr lang="en-US" sz="2000" b="1" dirty="0">
                <a:solidFill>
                  <a:schemeClr val="tx2"/>
                </a:solidFill>
              </a:rPr>
              <a:t>CUDA</a:t>
            </a:r>
            <a:r>
              <a:rPr lang="en-US" sz="2000" b="1" dirty="0" smtClean="0">
                <a:solidFill>
                  <a:srgbClr val="C00000"/>
                </a:solidFill>
              </a:rPr>
              <a:t> code. [</a:t>
            </a:r>
            <a:r>
              <a:rPr lang="en-US" sz="2000" b="1" dirty="0">
                <a:solidFill>
                  <a:schemeClr val="tx2"/>
                </a:solidFill>
              </a:rPr>
              <a:t>Blue font color represents CUDA calculations.</a:t>
            </a:r>
            <a:r>
              <a:rPr lang="en-US" sz="2000" b="1" dirty="0" smtClean="0">
                <a:solidFill>
                  <a:srgbClr val="C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066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609600"/>
            <a:ext cx="2743200" cy="765175"/>
          </a:xfrm>
        </p:spPr>
        <p:txBody>
          <a:bodyPr/>
          <a:lstStyle/>
          <a:p>
            <a:pPr algn="l"/>
            <a:r>
              <a:rPr lang="en-US" dirty="0" smtClean="0"/>
              <a:t>CUDA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75260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Basing all projects on a </a:t>
            </a:r>
            <a:r>
              <a:rPr lang="en-US" sz="2800" b="1" dirty="0" smtClean="0"/>
              <a:t>shell</a:t>
            </a:r>
            <a:r>
              <a:rPr lang="en-US" sz="2800" dirty="0" smtClean="0"/>
              <a:t> obtained from our </a:t>
            </a:r>
            <a:r>
              <a:rPr lang="en-US" sz="2800" b="1" dirty="0" smtClean="0"/>
              <a:t>Hello World </a:t>
            </a:r>
            <a:r>
              <a:rPr lang="en-US" sz="2800" dirty="0" smtClean="0"/>
              <a:t>was a great method of generating programs.</a:t>
            </a:r>
          </a:p>
          <a:p>
            <a:endParaRPr lang="en-US" sz="2800" dirty="0"/>
          </a:p>
          <a:p>
            <a:r>
              <a:rPr lang="en-US" sz="2800" dirty="0" smtClean="0"/>
              <a:t>The projects were more than </a:t>
            </a:r>
            <a:r>
              <a:rPr lang="en-US" sz="2800" b="1" dirty="0" smtClean="0"/>
              <a:t>enough</a:t>
            </a:r>
            <a:r>
              <a:rPr lang="en-US" sz="2800" dirty="0" smtClean="0"/>
              <a:t> for a semester of work for the students.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01009" y="1981200"/>
            <a:ext cx="1403991" cy="1403991"/>
            <a:chOff x="509398" y="457200"/>
            <a:chExt cx="1403991" cy="1403991"/>
          </a:xfrm>
        </p:grpSpPr>
        <p:grpSp>
          <p:nvGrpSpPr>
            <p:cNvPr id="11" name="Group 10"/>
            <p:cNvGrpSpPr/>
            <p:nvPr/>
          </p:nvGrpSpPr>
          <p:grpSpPr>
            <a:xfrm>
              <a:off x="509398" y="457200"/>
              <a:ext cx="1403991" cy="1403991"/>
              <a:chOff x="1061631" y="1761807"/>
              <a:chExt cx="2727960" cy="272796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061631" y="1761807"/>
                <a:ext cx="2727960" cy="272796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fillRef>
              <a:effectRef idx="0">
                <a:schemeClr val="accent4">
                  <a:alpha val="50000"/>
                  <a:hueOff val="-4464770"/>
                  <a:satOff val="26899"/>
                  <a:lumOff val="2156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1611909" y="2368731"/>
                <a:ext cx="1636777" cy="15003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CUDA</a:t>
                </a:r>
                <a:endParaRPr lang="en-US" sz="2800" kern="1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15161" y="1289358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Course 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09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619" y="744445"/>
            <a:ext cx="6553200" cy="7651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High Performance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828800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getting a year of parallel programming under our belts, we decided to tackle a research-level math problem and make it the class project for an entire course.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2362200"/>
            <a:ext cx="1416810" cy="1416810"/>
            <a:chOff x="3030308" y="1761807"/>
            <a:chExt cx="2727960" cy="2727960"/>
          </a:xfrm>
        </p:grpSpPr>
        <p:sp>
          <p:nvSpPr>
            <p:cNvPr id="11" name="Oval 10"/>
            <p:cNvSpPr/>
            <p:nvPr/>
          </p:nvSpPr>
          <p:spPr>
            <a:xfrm>
              <a:off x="3030308" y="1761807"/>
              <a:ext cx="2727960" cy="27279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alpha val="50000"/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589515" y="2374831"/>
              <a:ext cx="1636776" cy="150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HPC</a:t>
              </a:r>
              <a:endParaRPr lang="en-US" sz="36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7061" y="321340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282828"/>
            <a:ext cx="1585341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71221"/>
            <a:ext cx="1567511" cy="14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619" y="744445"/>
            <a:ext cx="6553200" cy="7651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High Performance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578407"/>
            <a:ext cx="533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colleague co-authored a mathematical paper studying the behavior of a particular class of functions as they traversed a path along a once-punctured torus.</a:t>
            </a:r>
          </a:p>
          <a:p>
            <a:endParaRPr lang="en-US" sz="2800" dirty="0"/>
          </a:p>
          <a:p>
            <a:r>
              <a:rPr lang="en-US" sz="2800" dirty="0" smtClean="0"/>
              <a:t>All values were </a:t>
            </a:r>
            <a:r>
              <a:rPr lang="en-US" sz="2800" b="1" dirty="0" smtClean="0"/>
              <a:t>complex</a:t>
            </a:r>
            <a:r>
              <a:rPr lang="en-US" sz="2800" dirty="0" smtClean="0"/>
              <a:t> numbers, and paths were </a:t>
            </a:r>
            <a:r>
              <a:rPr lang="en-US" sz="2800" b="1" dirty="0" smtClean="0"/>
              <a:t>integrated</a:t>
            </a:r>
            <a:r>
              <a:rPr lang="en-US" sz="2800" dirty="0" smtClean="0"/>
              <a:t> in the complex field, so computation was intensive.</a:t>
            </a:r>
            <a:endParaRPr lang="en-US" sz="2800" dirty="0"/>
          </a:p>
        </p:txBody>
      </p:sp>
      <p:grpSp>
        <p:nvGrpSpPr>
          <p:cNvPr id="3" name="Group 9"/>
          <p:cNvGrpSpPr/>
          <p:nvPr/>
        </p:nvGrpSpPr>
        <p:grpSpPr>
          <a:xfrm>
            <a:off x="457200" y="2362200"/>
            <a:ext cx="1416810" cy="1416810"/>
            <a:chOff x="3030308" y="1761807"/>
            <a:chExt cx="2727960" cy="2727960"/>
          </a:xfrm>
        </p:grpSpPr>
        <p:sp>
          <p:nvSpPr>
            <p:cNvPr id="11" name="Oval 10"/>
            <p:cNvSpPr/>
            <p:nvPr/>
          </p:nvSpPr>
          <p:spPr>
            <a:xfrm>
              <a:off x="3030308" y="1761807"/>
              <a:ext cx="2727960" cy="27279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alpha val="50000"/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589515" y="2374831"/>
              <a:ext cx="1636776" cy="150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HPC</a:t>
              </a:r>
              <a:endParaRPr lang="en-US" sz="36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7061" y="321340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619" y="744445"/>
            <a:ext cx="6553200" cy="7651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High Performance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578407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problem was based upon a construction of a </a:t>
            </a:r>
            <a:r>
              <a:rPr lang="en-US" sz="2800" b="1" dirty="0" smtClean="0"/>
              <a:t>ternary tree </a:t>
            </a:r>
            <a:r>
              <a:rPr lang="en-US" sz="2800" dirty="0" smtClean="0"/>
              <a:t>based upon certain convergence criteria, and computations once again begged for parallelization.</a:t>
            </a:r>
          </a:p>
          <a:p>
            <a:endParaRPr lang="en-US" sz="2800" dirty="0"/>
          </a:p>
          <a:p>
            <a:r>
              <a:rPr lang="en-US" sz="2800" dirty="0" smtClean="0"/>
              <a:t>It worked!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2362200"/>
            <a:ext cx="1416810" cy="1416810"/>
            <a:chOff x="3030308" y="1761807"/>
            <a:chExt cx="2727960" cy="2727960"/>
          </a:xfrm>
        </p:grpSpPr>
        <p:sp>
          <p:nvSpPr>
            <p:cNvPr id="11" name="Oval 10"/>
            <p:cNvSpPr/>
            <p:nvPr/>
          </p:nvSpPr>
          <p:spPr>
            <a:xfrm>
              <a:off x="3030308" y="1761807"/>
              <a:ext cx="2727960" cy="27279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alpha val="50000"/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589515" y="2374831"/>
              <a:ext cx="1636776" cy="150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HPC</a:t>
              </a:r>
              <a:endParaRPr lang="en-US" sz="36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7061" y="321340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99875" y="152400"/>
            <a:ext cx="746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/>
              <a:t>Some of our goals . . .</a:t>
            </a:r>
            <a:endParaRPr lang="en-US" sz="6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447800"/>
            <a:ext cx="84582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ym typeface="Symbol" panose="05050102010706020507" pitchFamily="18" charset="2"/>
              </a:rPr>
              <a:t>Include </a:t>
            </a:r>
            <a:r>
              <a:rPr lang="en-US" sz="3600" b="1" u="sng" dirty="0" smtClean="0">
                <a:sym typeface="Symbol" panose="05050102010706020507" pitchFamily="18" charset="2"/>
              </a:rPr>
              <a:t>parallel</a:t>
            </a:r>
            <a:r>
              <a:rPr lang="en-US" sz="3600" b="1" dirty="0" smtClean="0">
                <a:sym typeface="Symbol" panose="05050102010706020507" pitchFamily="18" charset="2"/>
              </a:rPr>
              <a:t> </a:t>
            </a:r>
            <a:r>
              <a:rPr lang="en-US" sz="3600" b="1" u="sng" dirty="0" smtClean="0">
                <a:sym typeface="Symbol" panose="05050102010706020507" pitchFamily="18" charset="2"/>
              </a:rPr>
              <a:t>computing</a:t>
            </a:r>
            <a:r>
              <a:rPr lang="en-US" sz="3600" b="1" dirty="0" smtClean="0">
                <a:sym typeface="Symbol" panose="05050102010706020507" pitchFamily="18" charset="2"/>
              </a:rPr>
              <a:t> in our curriculum</a:t>
            </a:r>
          </a:p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/>
              <a:t>Follow </a:t>
            </a:r>
            <a:r>
              <a:rPr lang="en-US" sz="3600" b="1" dirty="0"/>
              <a:t>ACM </a:t>
            </a:r>
            <a:r>
              <a:rPr lang="en-US" sz="3600" b="1" u="sng" dirty="0"/>
              <a:t>accreditation</a:t>
            </a:r>
            <a:r>
              <a:rPr lang="en-US" sz="3600" b="1" dirty="0"/>
              <a:t> guidelines</a:t>
            </a:r>
            <a:endParaRPr lang="en-US" sz="3600" b="1" dirty="0">
              <a:sym typeface="Symbol" panose="05050102010706020507" pitchFamily="18" charset="2"/>
            </a:endParaRPr>
          </a:p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ym typeface="Symbol" panose="05050102010706020507" pitchFamily="18" charset="2"/>
              </a:rPr>
              <a:t>Allow </a:t>
            </a:r>
            <a:r>
              <a:rPr lang="en-US" sz="3600" b="1" u="sng" dirty="0">
                <a:sym typeface="Symbol" panose="05050102010706020507" pitchFamily="18" charset="2"/>
              </a:rPr>
              <a:t>early</a:t>
            </a:r>
            <a:r>
              <a:rPr lang="en-US" sz="3600" b="1" dirty="0">
                <a:sym typeface="Symbol" panose="05050102010706020507" pitchFamily="18" charset="2"/>
              </a:rPr>
              <a:t>-CS and </a:t>
            </a:r>
            <a:r>
              <a:rPr lang="en-US" sz="3600" b="1" u="sng" dirty="0">
                <a:sym typeface="Symbol" panose="05050102010706020507" pitchFamily="18" charset="2"/>
              </a:rPr>
              <a:t>non</a:t>
            </a:r>
            <a:r>
              <a:rPr lang="en-US" sz="3600" b="1" dirty="0">
                <a:sym typeface="Symbol" panose="05050102010706020507" pitchFamily="18" charset="2"/>
              </a:rPr>
              <a:t>-CS students to participate</a:t>
            </a:r>
          </a:p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ym typeface="Symbol" panose="05050102010706020507" pitchFamily="18" charset="2"/>
              </a:rPr>
              <a:t>Develop </a:t>
            </a:r>
            <a:r>
              <a:rPr lang="en-US" sz="3600" b="1" u="sng" dirty="0" smtClean="0">
                <a:sym typeface="Symbol" panose="05050102010706020507" pitchFamily="18" charset="2"/>
              </a:rPr>
              <a:t>permanent</a:t>
            </a:r>
            <a:r>
              <a:rPr lang="en-US" sz="3600" b="1" dirty="0" smtClean="0">
                <a:sym typeface="Symbol" panose="05050102010706020507" pitchFamily="18" charset="2"/>
              </a:rPr>
              <a:t> courses</a:t>
            </a:r>
          </a:p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Exploit limited </a:t>
            </a:r>
            <a:r>
              <a:rPr lang="en-US" sz="3600" b="1" u="sng" dirty="0" smtClean="0">
                <a:solidFill>
                  <a:srgbClr val="006600"/>
                </a:solidFill>
                <a:sym typeface="Symbol" panose="05050102010706020507" pitchFamily="18" charset="2"/>
              </a:rPr>
              <a:t>resources</a:t>
            </a:r>
            <a:endParaRPr lang="en-US" sz="3600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619" y="744445"/>
            <a:ext cx="6553200" cy="7651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High Performance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578407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got lots of help from the Oklahoma Supercomputer Center for Education and Research (</a:t>
            </a:r>
            <a:r>
              <a:rPr lang="en-US" sz="2800" b="1" dirty="0" smtClean="0"/>
              <a:t>OSCER</a:t>
            </a:r>
            <a:r>
              <a:rPr lang="en-US" sz="2800" dirty="0" smtClean="0"/>
              <a:t>).</a:t>
            </a:r>
          </a:p>
          <a:p>
            <a:endParaRPr lang="en-US" sz="2800" dirty="0"/>
          </a:p>
          <a:p>
            <a:r>
              <a:rPr lang="en-US" sz="2800" dirty="0" smtClean="0"/>
              <a:t>After we “perfected” our programs, we ran them on OU’s supercomputer, using up to 2,000 processors per run, racking up several </a:t>
            </a:r>
            <a:r>
              <a:rPr lang="en-US" sz="2800" b="1" dirty="0" smtClean="0"/>
              <a:t>CPU-years</a:t>
            </a:r>
            <a:r>
              <a:rPr lang="en-US" sz="2800" dirty="0" smtClean="0"/>
              <a:t> of run time.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2362200"/>
            <a:ext cx="1416810" cy="1416810"/>
            <a:chOff x="3030308" y="1761807"/>
            <a:chExt cx="2727960" cy="2727960"/>
          </a:xfrm>
        </p:grpSpPr>
        <p:sp>
          <p:nvSpPr>
            <p:cNvPr id="11" name="Oval 10"/>
            <p:cNvSpPr/>
            <p:nvPr/>
          </p:nvSpPr>
          <p:spPr>
            <a:xfrm>
              <a:off x="3030308" y="1761807"/>
              <a:ext cx="2727960" cy="27279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alpha val="50000"/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589515" y="2374831"/>
              <a:ext cx="1636776" cy="1500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HPC</a:t>
              </a:r>
              <a:endParaRPr lang="en-US" sz="36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7061" y="321340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5486400" cy="1470025"/>
          </a:xfrm>
        </p:spPr>
        <p:txBody>
          <a:bodyPr/>
          <a:lstStyle/>
          <a:p>
            <a:pPr algn="l"/>
            <a:r>
              <a:rPr lang="en-US" dirty="0" smtClean="0"/>
              <a:t>Observations . .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524000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used “Special Seminars” so we didn’t have to go through Curriculum Committees,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adapted quickly to the parallel concept, even those of limited experience.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association with Oklahoma University’s supercomputer people was invaluable.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7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48600" cy="1470025"/>
          </a:xfrm>
        </p:spPr>
        <p:txBody>
          <a:bodyPr/>
          <a:lstStyle/>
          <a:p>
            <a:pPr algn="l"/>
            <a:r>
              <a:rPr lang="en-US" dirty="0" smtClean="0"/>
              <a:t>Newest Course . . 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5240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are injecting a hardware component into the first course.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have procured about 40 retired office computers and the students will build several clusters.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We’re not looking for speed, but we are demonstrating HPC techniques.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61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3200400" cy="655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Up-to-the-minute activities . . .</a:t>
            </a:r>
          </a:p>
          <a:p>
            <a:pPr algn="l"/>
            <a:endParaRPr lang="en-US" dirty="0"/>
          </a:p>
          <a:p>
            <a:pPr algn="l"/>
            <a:r>
              <a:rPr lang="en-US" sz="3600" dirty="0" smtClean="0"/>
              <a:t>We commandeered an old science lab!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83" y="0"/>
            <a:ext cx="5141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84" y="1201737"/>
            <a:ext cx="6602078" cy="4953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68275"/>
            <a:ext cx="8534400" cy="822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Up-to-the-minute activities . . .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187449"/>
            <a:ext cx="2394284" cy="5441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Everyone has a sink!</a:t>
            </a:r>
          </a:p>
          <a:p>
            <a:pPr algn="l"/>
            <a:endParaRPr lang="en-US" sz="3600" dirty="0"/>
          </a:p>
          <a:p>
            <a:pPr algn="l"/>
            <a:r>
              <a:rPr lang="en-US" sz="3600" dirty="0" smtClean="0"/>
              <a:t>We catalogued and “fixed” the cast off computers.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85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68275"/>
            <a:ext cx="8534400" cy="822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Up-to-the-minute activities . . .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83053" y="1279525"/>
            <a:ext cx="2360947" cy="42068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We broke into 3 teams, each to build their own super computer!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336675"/>
            <a:ext cx="67036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68275"/>
            <a:ext cx="8534400" cy="822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Up-to-the-minute activities . . .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1200" y="1295399"/>
            <a:ext cx="3048000" cy="5426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Students love the format – </a:t>
            </a:r>
          </a:p>
          <a:p>
            <a:pPr algn="l"/>
            <a:endParaRPr lang="en-US" sz="3600" dirty="0" smtClean="0"/>
          </a:p>
          <a:p>
            <a:pPr algn="l"/>
            <a:r>
              <a:rPr lang="en-US" sz="3600" dirty="0" smtClean="0"/>
              <a:t>per the latest</a:t>
            </a:r>
          </a:p>
          <a:p>
            <a:pPr algn="l"/>
            <a:r>
              <a:rPr lang="en-US" sz="3600" dirty="0"/>
              <a:t>p</a:t>
            </a:r>
            <a:r>
              <a:rPr lang="en-US" sz="3600" dirty="0" smtClean="0"/>
              <a:t>edagogy, we</a:t>
            </a:r>
          </a:p>
          <a:p>
            <a:pPr algn="l"/>
            <a:r>
              <a:rPr lang="en-US" sz="3600" dirty="0"/>
              <a:t>h</a:t>
            </a:r>
            <a:r>
              <a:rPr lang="en-US" sz="3600" dirty="0" smtClean="0"/>
              <a:t>ave a high</a:t>
            </a:r>
          </a:p>
          <a:p>
            <a:pPr algn="l"/>
            <a:r>
              <a:rPr lang="en-US" sz="3600" dirty="0" smtClean="0"/>
              <a:t>entertainment value in the class.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762000" y="1165114"/>
            <a:ext cx="4781805" cy="55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307975"/>
            <a:ext cx="53340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Goals Accomplished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1062" y="1412874"/>
            <a:ext cx="8110538" cy="5140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600" dirty="0" smtClean="0"/>
              <a:t>- We’ve spent almost nothing.</a:t>
            </a:r>
          </a:p>
          <a:p>
            <a:pPr algn="l">
              <a:lnSpc>
                <a:spcPct val="150000"/>
              </a:lnSpc>
            </a:pPr>
            <a:r>
              <a:rPr lang="en-US" sz="3600" dirty="0" smtClean="0"/>
              <a:t>- We’ve delivered 4 separate HPC courses.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/>
              <a:t>- We’ve generated interest in permanent courses.</a:t>
            </a:r>
          </a:p>
          <a:p>
            <a:pPr algn="l">
              <a:lnSpc>
                <a:spcPct val="150000"/>
              </a:lnSpc>
            </a:pPr>
            <a:r>
              <a:rPr lang="en-US" sz="3600" dirty="0" smtClean="0"/>
              <a:t>- We’ve reached across disciplines.</a:t>
            </a:r>
          </a:p>
          <a:p>
            <a:pPr algn="l">
              <a:lnSpc>
                <a:spcPct val="150000"/>
              </a:lnSpc>
            </a:pPr>
            <a:r>
              <a:rPr lang="en-US" sz="3600" dirty="0" smtClean="0"/>
              <a:t>- We’ve stayed in accreditation guidelines.</a:t>
            </a:r>
          </a:p>
          <a:p>
            <a:pPr algn="l">
              <a:lnSpc>
                <a:spcPct val="150000"/>
              </a:lnSpc>
            </a:pPr>
            <a:r>
              <a:rPr lang="en-US" sz="3600" dirty="0" smtClean="0"/>
              <a:t>- We’re on the cutting edge of CS.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97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84137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28169"/>
            <a:ext cx="74676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especially thank Henry Neeman, Charlie Peck, Tom Murphy, Bob </a:t>
            </a:r>
            <a:r>
              <a:rPr lang="en-US" sz="2400" dirty="0"/>
              <a:t>P</a:t>
            </a:r>
            <a:r>
              <a:rPr lang="en-US" sz="2400" dirty="0" smtClean="0"/>
              <a:t>anoff and everyone else associated with OU IT, the </a:t>
            </a:r>
            <a:r>
              <a:rPr lang="en-US" sz="2400" dirty="0" err="1" smtClean="0"/>
              <a:t>LittleFe</a:t>
            </a:r>
            <a:r>
              <a:rPr lang="en-US" sz="2400" dirty="0" smtClean="0"/>
              <a:t> project, the SOSU IT guys  and all of our colleagues and friends in the educational community involved with HPC, for all the help we have received.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57500" y="1524000"/>
            <a:ext cx="3429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45720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Karl </a:t>
            </a:r>
            <a:r>
              <a:rPr lang="en-US" sz="2800" dirty="0" err="1" smtClean="0">
                <a:latin typeface="Comic Sans MS" pitchFamily="66" charset="0"/>
                <a:cs typeface="Times New Roman" pitchFamily="18" charset="0"/>
              </a:rPr>
              <a:t>Frinkle</a:t>
            </a:r>
            <a:endParaRPr lang="en-US" sz="2800" dirty="0" smtClean="0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  <a:cs typeface="Times New Roman" pitchFamily="18" charset="0"/>
              </a:rPr>
              <a:t>Mike Morris</a:t>
            </a: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5497532"/>
            <a:ext cx="2209800" cy="4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99875" y="152400"/>
            <a:ext cx="746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/>
              <a:t>Our Resources . . .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1752600"/>
            <a:ext cx="5791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Symbol" panose="05050102010706020507" pitchFamily="18" charset="2"/>
              <a:buChar char="·"/>
            </a:pPr>
            <a:r>
              <a:rPr lang="en-US" sz="3600" b="1" dirty="0" err="1" smtClean="0">
                <a:sym typeface="Symbol" panose="05050102010706020507" pitchFamily="18" charset="2"/>
              </a:rPr>
              <a:t>Uhhhh</a:t>
            </a:r>
            <a:r>
              <a:rPr lang="en-US" sz="3600" b="1" dirty="0" smtClean="0">
                <a:sym typeface="Symbol" panose="05050102010706020507" pitchFamily="18" charset="2"/>
              </a:rPr>
              <a:t> . . .</a:t>
            </a:r>
            <a:endParaRPr lang="en-US" sz="3600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8878" y="3124200"/>
            <a:ext cx="2509474" cy="2509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124200"/>
            <a:ext cx="2509474" cy="250947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152400"/>
            <a:ext cx="85155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3 courses seemed essential . . 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1371600"/>
            <a:ext cx="2526727" cy="26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First we needed hardware.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492375"/>
            <a:ext cx="27998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/>
              <a:t>Cluster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71950"/>
            <a:ext cx="5383969" cy="35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9160933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5328-A22B-4691-979C-5B99340FC64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1153707"/>
            <a:ext cx="9160933" cy="569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7772400" cy="838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http://littlefe.net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LittleFe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828800"/>
            <a:ext cx="3913102" cy="2590800"/>
          </a:xfrm>
          <a:prstGeom prst="rect">
            <a:avLst/>
          </a:prstGeom>
          <a:ln w="38100" cmpd="thickThin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4572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BigFe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572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LittleFe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410200"/>
            <a:ext cx="2590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Remember, Fe = Iron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1828800"/>
            <a:ext cx="3454400" cy="2590800"/>
          </a:xfrm>
          <a:prstGeom prst="rect">
            <a:avLst/>
          </a:prstGeom>
          <a:ln w="38100" cmpd="thickThin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6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765175"/>
          </a:xfrm>
        </p:spPr>
        <p:txBody>
          <a:bodyPr/>
          <a:lstStyle/>
          <a:p>
            <a:r>
              <a:rPr lang="en-US" dirty="0" smtClean="0"/>
              <a:t>Then </a:t>
            </a:r>
            <a:r>
              <a:rPr lang="en-US" dirty="0"/>
              <a:t>we needed </a:t>
            </a:r>
            <a:r>
              <a:rPr lang="en-US" dirty="0" smtClean="0"/>
              <a:t>software</a:t>
            </a:r>
            <a:r>
              <a:rPr lang="en-US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1981200"/>
            <a:ext cx="6553200" cy="3429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S</a:t>
            </a:r>
            <a:r>
              <a:rPr lang="en-US" sz="3400" dirty="0" smtClean="0"/>
              <a:t>ome sort of Linux.</a:t>
            </a:r>
          </a:p>
          <a:p>
            <a:pPr algn="l"/>
            <a:endParaRPr lang="en-US" sz="3400" dirty="0"/>
          </a:p>
          <a:p>
            <a:pPr algn="l"/>
            <a:r>
              <a:rPr lang="en-US" sz="3400" dirty="0" smtClean="0"/>
              <a:t>We used BCCD, </a:t>
            </a:r>
          </a:p>
          <a:p>
            <a:pPr algn="l"/>
            <a:r>
              <a:rPr lang="en-US" sz="3400" dirty="0" smtClean="0"/>
              <a:t>(Bootable Cluster CD), </a:t>
            </a:r>
          </a:p>
          <a:p>
            <a:pPr algn="l"/>
            <a:r>
              <a:rPr lang="en-US" sz="3400" dirty="0"/>
              <a:t>a</a:t>
            </a:r>
            <a:r>
              <a:rPr lang="en-US" sz="3400" dirty="0" smtClean="0"/>
              <a:t>n incarnation of </a:t>
            </a:r>
            <a:r>
              <a:rPr lang="en-US" sz="3400" dirty="0" err="1" smtClean="0"/>
              <a:t>Debian</a:t>
            </a:r>
            <a:r>
              <a:rPr lang="en-US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8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47958</TotalTime>
  <Words>1769</Words>
  <Application>Microsoft Office PowerPoint</Application>
  <PresentationFormat>On-screen Show (4:3)</PresentationFormat>
  <Paragraphs>279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Comic Sans MS</vt:lpstr>
      <vt:lpstr>Courier New</vt:lpstr>
      <vt:lpstr>Symbol</vt:lpstr>
      <vt:lpstr>Times New Roman</vt:lpstr>
      <vt:lpstr>Office Theme</vt:lpstr>
      <vt:lpstr>Getting HPC into Regional University Curricula with Few Resources</vt:lpstr>
      <vt:lpstr>Getting HPC into Regional University Curricula with Few Resources</vt:lpstr>
      <vt:lpstr>PowerPoint Presentation</vt:lpstr>
      <vt:lpstr>PowerPoint Presentation</vt:lpstr>
      <vt:lpstr>PowerPoint Presentation</vt:lpstr>
      <vt:lpstr>First we needed hardware.</vt:lpstr>
      <vt:lpstr>PowerPoint Presentation</vt:lpstr>
      <vt:lpstr>What is a LittleFe?</vt:lpstr>
      <vt:lpstr>Then we needed software.</vt:lpstr>
      <vt:lpstr>PowerPoint Presentation</vt:lpstr>
      <vt:lpstr>PowerPoint Presentation</vt:lpstr>
      <vt:lpstr>PowerPoint Presentation</vt:lpstr>
      <vt:lpstr>C with MPI</vt:lpstr>
      <vt:lpstr>C with MPI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CUDA</vt:lpstr>
      <vt:lpstr>CUDA</vt:lpstr>
      <vt:lpstr>CUDA</vt:lpstr>
      <vt:lpstr>PowerPoint Presentation</vt:lpstr>
      <vt:lpstr>CUDA</vt:lpstr>
      <vt:lpstr>High Performance Computing</vt:lpstr>
      <vt:lpstr>High Performance Computing</vt:lpstr>
      <vt:lpstr>High Performance Computing</vt:lpstr>
      <vt:lpstr>High Performance Computing</vt:lpstr>
      <vt:lpstr>Observations . . .</vt:lpstr>
      <vt:lpstr>Newest Course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1</dc:title>
  <dc:creator>mmorris</dc:creator>
  <cp:lastModifiedBy>Mike Morris</cp:lastModifiedBy>
  <cp:revision>208</cp:revision>
  <cp:lastPrinted>2014-07-13T01:03:54Z</cp:lastPrinted>
  <dcterms:created xsi:type="dcterms:W3CDTF">2012-09-24T19:56:29Z</dcterms:created>
  <dcterms:modified xsi:type="dcterms:W3CDTF">2014-09-23T16:27:28Z</dcterms:modified>
</cp:coreProperties>
</file>